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2" r:id="rId4"/>
  </p:sldIdLst>
  <p:sldSz cx="21386800" cy="30279975"/>
  <p:notesSz cx="6858000" cy="9144000"/>
  <p:defaultTextStyle>
    <a:defPPr>
      <a:defRPr lang="en-US"/>
    </a:defPPr>
    <a:lvl1pPr marL="0" algn="l" defTabSz="2952323" rtl="0" eaLnBrk="1" latinLnBrk="0" hangingPunct="1">
      <a:defRPr sz="5800" kern="1200">
        <a:solidFill>
          <a:schemeClr val="tx1"/>
        </a:solidFill>
        <a:latin typeface="+mn-lt"/>
        <a:ea typeface="+mn-ea"/>
        <a:cs typeface="+mn-cs"/>
      </a:defRPr>
    </a:lvl1pPr>
    <a:lvl2pPr marL="1476162" algn="l" defTabSz="2952323" rtl="0" eaLnBrk="1" latinLnBrk="0" hangingPunct="1">
      <a:defRPr sz="5800" kern="1200">
        <a:solidFill>
          <a:schemeClr val="tx1"/>
        </a:solidFill>
        <a:latin typeface="+mn-lt"/>
        <a:ea typeface="+mn-ea"/>
        <a:cs typeface="+mn-cs"/>
      </a:defRPr>
    </a:lvl2pPr>
    <a:lvl3pPr marL="2952323" algn="l" defTabSz="2952323" rtl="0" eaLnBrk="1" latinLnBrk="0" hangingPunct="1">
      <a:defRPr sz="5800" kern="1200">
        <a:solidFill>
          <a:schemeClr val="tx1"/>
        </a:solidFill>
        <a:latin typeface="+mn-lt"/>
        <a:ea typeface="+mn-ea"/>
        <a:cs typeface="+mn-cs"/>
      </a:defRPr>
    </a:lvl3pPr>
    <a:lvl4pPr marL="4428485" algn="l" defTabSz="2952323" rtl="0" eaLnBrk="1" latinLnBrk="0" hangingPunct="1">
      <a:defRPr sz="5800" kern="1200">
        <a:solidFill>
          <a:schemeClr val="tx1"/>
        </a:solidFill>
        <a:latin typeface="+mn-lt"/>
        <a:ea typeface="+mn-ea"/>
        <a:cs typeface="+mn-cs"/>
      </a:defRPr>
    </a:lvl4pPr>
    <a:lvl5pPr marL="5904647" algn="l" defTabSz="2952323" rtl="0" eaLnBrk="1" latinLnBrk="0" hangingPunct="1">
      <a:defRPr sz="5800" kern="1200">
        <a:solidFill>
          <a:schemeClr val="tx1"/>
        </a:solidFill>
        <a:latin typeface="+mn-lt"/>
        <a:ea typeface="+mn-ea"/>
        <a:cs typeface="+mn-cs"/>
      </a:defRPr>
    </a:lvl5pPr>
    <a:lvl6pPr marL="7380808" algn="l" defTabSz="2952323" rtl="0" eaLnBrk="1" latinLnBrk="0" hangingPunct="1">
      <a:defRPr sz="5800" kern="1200">
        <a:solidFill>
          <a:schemeClr val="tx1"/>
        </a:solidFill>
        <a:latin typeface="+mn-lt"/>
        <a:ea typeface="+mn-ea"/>
        <a:cs typeface="+mn-cs"/>
      </a:defRPr>
    </a:lvl6pPr>
    <a:lvl7pPr marL="8856970" algn="l" defTabSz="2952323" rtl="0" eaLnBrk="1" latinLnBrk="0" hangingPunct="1">
      <a:defRPr sz="5800" kern="1200">
        <a:solidFill>
          <a:schemeClr val="tx1"/>
        </a:solidFill>
        <a:latin typeface="+mn-lt"/>
        <a:ea typeface="+mn-ea"/>
        <a:cs typeface="+mn-cs"/>
      </a:defRPr>
    </a:lvl7pPr>
    <a:lvl8pPr marL="10333131" algn="l" defTabSz="2952323" rtl="0" eaLnBrk="1" latinLnBrk="0" hangingPunct="1">
      <a:defRPr sz="5800" kern="1200">
        <a:solidFill>
          <a:schemeClr val="tx1"/>
        </a:solidFill>
        <a:latin typeface="+mn-lt"/>
        <a:ea typeface="+mn-ea"/>
        <a:cs typeface="+mn-cs"/>
      </a:defRPr>
    </a:lvl8pPr>
    <a:lvl9pPr marL="11809293" algn="l" defTabSz="2952323" rtl="0" eaLnBrk="1" latinLnBrk="0" hangingPunct="1">
      <a:defRPr sz="5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7">
          <p15:clr>
            <a:srgbClr val="A4A3A4"/>
          </p15:clr>
        </p15:guide>
        <p15:guide id="2" pos="6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8" d="100"/>
          <a:sy n="18" d="100"/>
        </p:scale>
        <p:origin x="701" y="154"/>
      </p:cViewPr>
      <p:guideLst>
        <p:guide orient="horz" pos="9537"/>
        <p:guide pos="67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4010" y="9406420"/>
            <a:ext cx="18178780" cy="6490569"/>
          </a:xfrm>
        </p:spPr>
        <p:txBody>
          <a:bodyPr/>
          <a:lstStyle/>
          <a:p>
            <a:r>
              <a:rPr lang="en-US"/>
              <a:t>Click to edit Master title style</a:t>
            </a:r>
            <a:endParaRPr lang="en-GB"/>
          </a:p>
        </p:txBody>
      </p:sp>
      <p:sp>
        <p:nvSpPr>
          <p:cNvPr id="3" name="Subtitle 2"/>
          <p:cNvSpPr>
            <a:spLocks noGrp="1"/>
          </p:cNvSpPr>
          <p:nvPr>
            <p:ph type="subTitle" idx="1"/>
          </p:nvPr>
        </p:nvSpPr>
        <p:spPr>
          <a:xfrm>
            <a:off x="3208020" y="17158652"/>
            <a:ext cx="14970760" cy="7738216"/>
          </a:xfrm>
        </p:spPr>
        <p:txBody>
          <a:bodyPr/>
          <a:lstStyle>
            <a:lvl1pPr marL="0" indent="0" algn="ctr">
              <a:buNone/>
              <a:defRPr>
                <a:solidFill>
                  <a:schemeClr val="tx1">
                    <a:tint val="75000"/>
                  </a:schemeClr>
                </a:solidFill>
              </a:defRPr>
            </a:lvl1pPr>
            <a:lvl2pPr marL="1476162" indent="0" algn="ctr">
              <a:buNone/>
              <a:defRPr>
                <a:solidFill>
                  <a:schemeClr val="tx1">
                    <a:tint val="75000"/>
                  </a:schemeClr>
                </a:solidFill>
              </a:defRPr>
            </a:lvl2pPr>
            <a:lvl3pPr marL="2952323" indent="0" algn="ctr">
              <a:buNone/>
              <a:defRPr>
                <a:solidFill>
                  <a:schemeClr val="tx1">
                    <a:tint val="75000"/>
                  </a:schemeClr>
                </a:solidFill>
              </a:defRPr>
            </a:lvl3pPr>
            <a:lvl4pPr marL="4428485" indent="0" algn="ctr">
              <a:buNone/>
              <a:defRPr>
                <a:solidFill>
                  <a:schemeClr val="tx1">
                    <a:tint val="75000"/>
                  </a:schemeClr>
                </a:solidFill>
              </a:defRPr>
            </a:lvl4pPr>
            <a:lvl5pPr marL="5904647" indent="0" algn="ctr">
              <a:buNone/>
              <a:defRPr>
                <a:solidFill>
                  <a:schemeClr val="tx1">
                    <a:tint val="75000"/>
                  </a:schemeClr>
                </a:solidFill>
              </a:defRPr>
            </a:lvl5pPr>
            <a:lvl6pPr marL="7380808" indent="0" algn="ctr">
              <a:buNone/>
              <a:defRPr>
                <a:solidFill>
                  <a:schemeClr val="tx1">
                    <a:tint val="75000"/>
                  </a:schemeClr>
                </a:solidFill>
              </a:defRPr>
            </a:lvl6pPr>
            <a:lvl7pPr marL="8856970" indent="0" algn="ctr">
              <a:buNone/>
              <a:defRPr>
                <a:solidFill>
                  <a:schemeClr val="tx1">
                    <a:tint val="75000"/>
                  </a:schemeClr>
                </a:solidFill>
              </a:defRPr>
            </a:lvl7pPr>
            <a:lvl8pPr marL="10333131" indent="0" algn="ctr">
              <a:buNone/>
              <a:defRPr>
                <a:solidFill>
                  <a:schemeClr val="tx1">
                    <a:tint val="75000"/>
                  </a:schemeClr>
                </a:solidFill>
              </a:defRPr>
            </a:lvl8pPr>
            <a:lvl9pPr marL="11809293"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88EA10-8007-43B0-8BE4-4A74A4766E54}" type="datetimeFigureOut">
              <a:rPr lang="en-GB" smtClean="0"/>
              <a:t>29/03/2019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96286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88EA10-8007-43B0-8BE4-4A74A4766E54}" type="datetimeFigureOut">
              <a:rPr lang="en-GB" smtClean="0"/>
              <a:t>29/03/2019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4087374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264736" y="5355072"/>
            <a:ext cx="11254060" cy="11407560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502553" y="5355072"/>
            <a:ext cx="33405737" cy="114075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88EA10-8007-43B0-8BE4-4A74A4766E54}" type="datetimeFigureOut">
              <a:rPr lang="en-GB" smtClean="0"/>
              <a:t>29/03/2019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03341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88EA10-8007-43B0-8BE4-4A74A4766E54}" type="datetimeFigureOut">
              <a:rPr lang="en-GB" smtClean="0"/>
              <a:t>29/03/2019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330688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9410" y="19457690"/>
            <a:ext cx="18178780" cy="6013939"/>
          </a:xfrm>
        </p:spPr>
        <p:txBody>
          <a:bodyPr anchor="t"/>
          <a:lstStyle>
            <a:lvl1pPr algn="l">
              <a:defRPr sz="12900" b="1" cap="all"/>
            </a:lvl1pPr>
          </a:lstStyle>
          <a:p>
            <a:r>
              <a:rPr lang="en-US"/>
              <a:t>Click to edit Master title style</a:t>
            </a:r>
            <a:endParaRPr lang="en-GB"/>
          </a:p>
        </p:txBody>
      </p:sp>
      <p:sp>
        <p:nvSpPr>
          <p:cNvPr id="3" name="Text Placeholder 2"/>
          <p:cNvSpPr>
            <a:spLocks noGrp="1"/>
          </p:cNvSpPr>
          <p:nvPr>
            <p:ph type="body" idx="1"/>
          </p:nvPr>
        </p:nvSpPr>
        <p:spPr>
          <a:xfrm>
            <a:off x="1689410" y="12833948"/>
            <a:ext cx="18178780" cy="6623742"/>
          </a:xfrm>
        </p:spPr>
        <p:txBody>
          <a:bodyPr anchor="b"/>
          <a:lstStyle>
            <a:lvl1pPr marL="0" indent="0">
              <a:buNone/>
              <a:defRPr sz="6500">
                <a:solidFill>
                  <a:schemeClr val="tx1">
                    <a:tint val="75000"/>
                  </a:schemeClr>
                </a:solidFill>
              </a:defRPr>
            </a:lvl1pPr>
            <a:lvl2pPr marL="1476162" indent="0">
              <a:buNone/>
              <a:defRPr sz="5800">
                <a:solidFill>
                  <a:schemeClr val="tx1">
                    <a:tint val="75000"/>
                  </a:schemeClr>
                </a:solidFill>
              </a:defRPr>
            </a:lvl2pPr>
            <a:lvl3pPr marL="2952323" indent="0">
              <a:buNone/>
              <a:defRPr sz="5200">
                <a:solidFill>
                  <a:schemeClr val="tx1">
                    <a:tint val="75000"/>
                  </a:schemeClr>
                </a:solidFill>
              </a:defRPr>
            </a:lvl3pPr>
            <a:lvl4pPr marL="4428485" indent="0">
              <a:buNone/>
              <a:defRPr sz="4500">
                <a:solidFill>
                  <a:schemeClr val="tx1">
                    <a:tint val="75000"/>
                  </a:schemeClr>
                </a:solidFill>
              </a:defRPr>
            </a:lvl4pPr>
            <a:lvl5pPr marL="5904647" indent="0">
              <a:buNone/>
              <a:defRPr sz="4500">
                <a:solidFill>
                  <a:schemeClr val="tx1">
                    <a:tint val="75000"/>
                  </a:schemeClr>
                </a:solidFill>
              </a:defRPr>
            </a:lvl5pPr>
            <a:lvl6pPr marL="7380808" indent="0">
              <a:buNone/>
              <a:defRPr sz="4500">
                <a:solidFill>
                  <a:schemeClr val="tx1">
                    <a:tint val="75000"/>
                  </a:schemeClr>
                </a:solidFill>
              </a:defRPr>
            </a:lvl6pPr>
            <a:lvl7pPr marL="8856970" indent="0">
              <a:buNone/>
              <a:defRPr sz="4500">
                <a:solidFill>
                  <a:schemeClr val="tx1">
                    <a:tint val="75000"/>
                  </a:schemeClr>
                </a:solidFill>
              </a:defRPr>
            </a:lvl7pPr>
            <a:lvl8pPr marL="10333131" indent="0">
              <a:buNone/>
              <a:defRPr sz="4500">
                <a:solidFill>
                  <a:schemeClr val="tx1">
                    <a:tint val="75000"/>
                  </a:schemeClr>
                </a:solidFill>
              </a:defRPr>
            </a:lvl8pPr>
            <a:lvl9pPr marL="11809293"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8EA10-8007-43B0-8BE4-4A74A4766E54}" type="datetimeFigureOut">
              <a:rPr lang="en-GB" smtClean="0"/>
              <a:t>29/03/2019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235746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502554" y="31198189"/>
            <a:ext cx="22329898" cy="88232483"/>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25188899" y="31198189"/>
            <a:ext cx="22329898" cy="88232483"/>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788EA10-8007-43B0-8BE4-4A74A4766E54}" type="datetimeFigureOut">
              <a:rPr lang="en-GB" smtClean="0"/>
              <a:t>29/03/2019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156548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9340" y="1212603"/>
            <a:ext cx="19248120" cy="504666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069340" y="6777950"/>
            <a:ext cx="9449551" cy="2824727"/>
          </a:xfrm>
        </p:spPr>
        <p:txBody>
          <a:bodyPr anchor="b"/>
          <a:lstStyle>
            <a:lvl1pPr marL="0" indent="0">
              <a:buNone/>
              <a:defRPr sz="7700" b="1"/>
            </a:lvl1pPr>
            <a:lvl2pPr marL="1476162" indent="0">
              <a:buNone/>
              <a:defRPr sz="6500" b="1"/>
            </a:lvl2pPr>
            <a:lvl3pPr marL="2952323" indent="0">
              <a:buNone/>
              <a:defRPr sz="5800" b="1"/>
            </a:lvl3pPr>
            <a:lvl4pPr marL="4428485" indent="0">
              <a:buNone/>
              <a:defRPr sz="5200" b="1"/>
            </a:lvl4pPr>
            <a:lvl5pPr marL="5904647" indent="0">
              <a:buNone/>
              <a:defRPr sz="5200" b="1"/>
            </a:lvl5pPr>
            <a:lvl6pPr marL="7380808" indent="0">
              <a:buNone/>
              <a:defRPr sz="5200" b="1"/>
            </a:lvl6pPr>
            <a:lvl7pPr marL="8856970" indent="0">
              <a:buNone/>
              <a:defRPr sz="5200" b="1"/>
            </a:lvl7pPr>
            <a:lvl8pPr marL="10333131" indent="0">
              <a:buNone/>
              <a:defRPr sz="5200" b="1"/>
            </a:lvl8pPr>
            <a:lvl9pPr marL="11809293" indent="0">
              <a:buNone/>
              <a:defRPr sz="5200" b="1"/>
            </a:lvl9pPr>
          </a:lstStyle>
          <a:p>
            <a:pPr lvl="0"/>
            <a:r>
              <a:rPr lang="en-US"/>
              <a:t>Click to edit Master text styles</a:t>
            </a:r>
          </a:p>
        </p:txBody>
      </p:sp>
      <p:sp>
        <p:nvSpPr>
          <p:cNvPr id="4" name="Content Placeholder 3"/>
          <p:cNvSpPr>
            <a:spLocks noGrp="1"/>
          </p:cNvSpPr>
          <p:nvPr>
            <p:ph sz="half" idx="2"/>
          </p:nvPr>
        </p:nvSpPr>
        <p:spPr>
          <a:xfrm>
            <a:off x="1069340" y="9602677"/>
            <a:ext cx="9449551" cy="17446034"/>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0864198" y="6777950"/>
            <a:ext cx="9453263" cy="2824727"/>
          </a:xfrm>
        </p:spPr>
        <p:txBody>
          <a:bodyPr anchor="b"/>
          <a:lstStyle>
            <a:lvl1pPr marL="0" indent="0">
              <a:buNone/>
              <a:defRPr sz="7700" b="1"/>
            </a:lvl1pPr>
            <a:lvl2pPr marL="1476162" indent="0">
              <a:buNone/>
              <a:defRPr sz="6500" b="1"/>
            </a:lvl2pPr>
            <a:lvl3pPr marL="2952323" indent="0">
              <a:buNone/>
              <a:defRPr sz="5800" b="1"/>
            </a:lvl3pPr>
            <a:lvl4pPr marL="4428485" indent="0">
              <a:buNone/>
              <a:defRPr sz="5200" b="1"/>
            </a:lvl4pPr>
            <a:lvl5pPr marL="5904647" indent="0">
              <a:buNone/>
              <a:defRPr sz="5200" b="1"/>
            </a:lvl5pPr>
            <a:lvl6pPr marL="7380808" indent="0">
              <a:buNone/>
              <a:defRPr sz="5200" b="1"/>
            </a:lvl6pPr>
            <a:lvl7pPr marL="8856970" indent="0">
              <a:buNone/>
              <a:defRPr sz="5200" b="1"/>
            </a:lvl7pPr>
            <a:lvl8pPr marL="10333131" indent="0">
              <a:buNone/>
              <a:defRPr sz="5200" b="1"/>
            </a:lvl8pPr>
            <a:lvl9pPr marL="11809293" indent="0">
              <a:buNone/>
              <a:defRPr sz="5200" b="1"/>
            </a:lvl9pPr>
          </a:lstStyle>
          <a:p>
            <a:pPr lvl="0"/>
            <a:r>
              <a:rPr lang="en-US"/>
              <a:t>Click to edit Master text styles</a:t>
            </a:r>
          </a:p>
        </p:txBody>
      </p:sp>
      <p:sp>
        <p:nvSpPr>
          <p:cNvPr id="6" name="Content Placeholder 5"/>
          <p:cNvSpPr>
            <a:spLocks noGrp="1"/>
          </p:cNvSpPr>
          <p:nvPr>
            <p:ph sz="quarter" idx="4"/>
          </p:nvPr>
        </p:nvSpPr>
        <p:spPr>
          <a:xfrm>
            <a:off x="10864198" y="9602677"/>
            <a:ext cx="9453263" cy="17446034"/>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788EA10-8007-43B0-8BE4-4A74A4766E54}" type="datetimeFigureOut">
              <a:rPr lang="en-GB" smtClean="0"/>
              <a:t>29/03/2019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87745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88EA10-8007-43B0-8BE4-4A74A4766E54}" type="datetimeFigureOut">
              <a:rPr lang="en-GB" smtClean="0"/>
              <a:t>29/03/2019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3232154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88EA10-8007-43B0-8BE4-4A74A4766E54}" type="datetimeFigureOut">
              <a:rPr lang="en-GB" smtClean="0"/>
              <a:t>29/03/2019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649200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9341" y="1205591"/>
            <a:ext cx="7036110" cy="5130774"/>
          </a:xfrm>
        </p:spPr>
        <p:txBody>
          <a:bodyPr anchor="b"/>
          <a:lstStyle>
            <a:lvl1pPr algn="l">
              <a:defRPr sz="6500" b="1"/>
            </a:lvl1pPr>
          </a:lstStyle>
          <a:p>
            <a:r>
              <a:rPr lang="en-US"/>
              <a:t>Click to edit Master title style</a:t>
            </a:r>
            <a:endParaRPr lang="en-GB"/>
          </a:p>
        </p:txBody>
      </p:sp>
      <p:sp>
        <p:nvSpPr>
          <p:cNvPr id="3" name="Content Placeholder 2"/>
          <p:cNvSpPr>
            <a:spLocks noGrp="1"/>
          </p:cNvSpPr>
          <p:nvPr>
            <p:ph idx="1"/>
          </p:nvPr>
        </p:nvSpPr>
        <p:spPr>
          <a:xfrm>
            <a:off x="8361645" y="1205594"/>
            <a:ext cx="11955815" cy="25843120"/>
          </a:xfrm>
        </p:spPr>
        <p:txBody>
          <a:bodyPr/>
          <a:lstStyle>
            <a:lvl1pPr>
              <a:defRPr sz="10300"/>
            </a:lvl1pPr>
            <a:lvl2pPr>
              <a:defRPr sz="9000"/>
            </a:lvl2pPr>
            <a:lvl3pPr>
              <a:defRPr sz="7700"/>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069341" y="6336367"/>
            <a:ext cx="7036110" cy="20712346"/>
          </a:xfrm>
        </p:spPr>
        <p:txBody>
          <a:bodyPr/>
          <a:lstStyle>
            <a:lvl1pPr marL="0" indent="0">
              <a:buNone/>
              <a:defRPr sz="4500"/>
            </a:lvl1pPr>
            <a:lvl2pPr marL="1476162" indent="0">
              <a:buNone/>
              <a:defRPr sz="3900"/>
            </a:lvl2pPr>
            <a:lvl3pPr marL="2952323" indent="0">
              <a:buNone/>
              <a:defRPr sz="3200"/>
            </a:lvl3pPr>
            <a:lvl4pPr marL="4428485" indent="0">
              <a:buNone/>
              <a:defRPr sz="2900"/>
            </a:lvl4pPr>
            <a:lvl5pPr marL="5904647" indent="0">
              <a:buNone/>
              <a:defRPr sz="2900"/>
            </a:lvl5pPr>
            <a:lvl6pPr marL="7380808" indent="0">
              <a:buNone/>
              <a:defRPr sz="2900"/>
            </a:lvl6pPr>
            <a:lvl7pPr marL="8856970" indent="0">
              <a:buNone/>
              <a:defRPr sz="2900"/>
            </a:lvl7pPr>
            <a:lvl8pPr marL="10333131" indent="0">
              <a:buNone/>
              <a:defRPr sz="2900"/>
            </a:lvl8pPr>
            <a:lvl9pPr marL="11809293"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A788EA10-8007-43B0-8BE4-4A74A4766E54}" type="datetimeFigureOut">
              <a:rPr lang="en-GB" smtClean="0"/>
              <a:t>29/03/2019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2400324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91962" y="21195982"/>
            <a:ext cx="12832080" cy="2502306"/>
          </a:xfrm>
        </p:spPr>
        <p:txBody>
          <a:bodyPr anchor="b"/>
          <a:lstStyle>
            <a:lvl1pPr algn="l">
              <a:defRPr sz="6500" b="1"/>
            </a:lvl1pPr>
          </a:lstStyle>
          <a:p>
            <a:r>
              <a:rPr lang="en-US"/>
              <a:t>Click to edit Master title style</a:t>
            </a:r>
            <a:endParaRPr lang="en-GB"/>
          </a:p>
        </p:txBody>
      </p:sp>
      <p:sp>
        <p:nvSpPr>
          <p:cNvPr id="3" name="Picture Placeholder 2"/>
          <p:cNvSpPr>
            <a:spLocks noGrp="1"/>
          </p:cNvSpPr>
          <p:nvPr>
            <p:ph type="pic" idx="1"/>
          </p:nvPr>
        </p:nvSpPr>
        <p:spPr>
          <a:xfrm>
            <a:off x="4191962" y="2705572"/>
            <a:ext cx="12832080" cy="18167985"/>
          </a:xfrm>
        </p:spPr>
        <p:txBody>
          <a:bodyPr/>
          <a:lstStyle>
            <a:lvl1pPr marL="0" indent="0">
              <a:buNone/>
              <a:defRPr sz="10300"/>
            </a:lvl1pPr>
            <a:lvl2pPr marL="1476162" indent="0">
              <a:buNone/>
              <a:defRPr sz="9000"/>
            </a:lvl2pPr>
            <a:lvl3pPr marL="2952323" indent="0">
              <a:buNone/>
              <a:defRPr sz="7700"/>
            </a:lvl3pPr>
            <a:lvl4pPr marL="4428485" indent="0">
              <a:buNone/>
              <a:defRPr sz="6500"/>
            </a:lvl4pPr>
            <a:lvl5pPr marL="5904647" indent="0">
              <a:buNone/>
              <a:defRPr sz="6500"/>
            </a:lvl5pPr>
            <a:lvl6pPr marL="7380808" indent="0">
              <a:buNone/>
              <a:defRPr sz="6500"/>
            </a:lvl6pPr>
            <a:lvl7pPr marL="8856970" indent="0">
              <a:buNone/>
              <a:defRPr sz="6500"/>
            </a:lvl7pPr>
            <a:lvl8pPr marL="10333131" indent="0">
              <a:buNone/>
              <a:defRPr sz="6500"/>
            </a:lvl8pPr>
            <a:lvl9pPr marL="11809293" indent="0">
              <a:buNone/>
              <a:defRPr sz="6500"/>
            </a:lvl9pPr>
          </a:lstStyle>
          <a:p>
            <a:endParaRPr lang="en-GB"/>
          </a:p>
        </p:txBody>
      </p:sp>
      <p:sp>
        <p:nvSpPr>
          <p:cNvPr id="4" name="Text Placeholder 3"/>
          <p:cNvSpPr>
            <a:spLocks noGrp="1"/>
          </p:cNvSpPr>
          <p:nvPr>
            <p:ph type="body" sz="half" idx="2"/>
          </p:nvPr>
        </p:nvSpPr>
        <p:spPr>
          <a:xfrm>
            <a:off x="4191962" y="23698288"/>
            <a:ext cx="12832080" cy="3553689"/>
          </a:xfrm>
        </p:spPr>
        <p:txBody>
          <a:bodyPr/>
          <a:lstStyle>
            <a:lvl1pPr marL="0" indent="0">
              <a:buNone/>
              <a:defRPr sz="4500"/>
            </a:lvl1pPr>
            <a:lvl2pPr marL="1476162" indent="0">
              <a:buNone/>
              <a:defRPr sz="3900"/>
            </a:lvl2pPr>
            <a:lvl3pPr marL="2952323" indent="0">
              <a:buNone/>
              <a:defRPr sz="3200"/>
            </a:lvl3pPr>
            <a:lvl4pPr marL="4428485" indent="0">
              <a:buNone/>
              <a:defRPr sz="2900"/>
            </a:lvl4pPr>
            <a:lvl5pPr marL="5904647" indent="0">
              <a:buNone/>
              <a:defRPr sz="2900"/>
            </a:lvl5pPr>
            <a:lvl6pPr marL="7380808" indent="0">
              <a:buNone/>
              <a:defRPr sz="2900"/>
            </a:lvl6pPr>
            <a:lvl7pPr marL="8856970" indent="0">
              <a:buNone/>
              <a:defRPr sz="2900"/>
            </a:lvl7pPr>
            <a:lvl8pPr marL="10333131" indent="0">
              <a:buNone/>
              <a:defRPr sz="2900"/>
            </a:lvl8pPr>
            <a:lvl9pPr marL="11809293"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A788EA10-8007-43B0-8BE4-4A74A4766E54}" type="datetimeFigureOut">
              <a:rPr lang="en-GB" smtClean="0"/>
              <a:t>29/03/2019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C5434BA-98D8-48AA-8849-5CC0CFC1EC10}" type="slidenum">
              <a:rPr lang="en-GB" smtClean="0"/>
              <a:t>‹#›</a:t>
            </a:fld>
            <a:endParaRPr lang="en-GB"/>
          </a:p>
        </p:txBody>
      </p:sp>
    </p:spTree>
    <p:extLst>
      <p:ext uri="{BB962C8B-B14F-4D97-AF65-F5344CB8AC3E}">
        <p14:creationId xmlns:p14="http://schemas.microsoft.com/office/powerpoint/2010/main" val="3185259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340" y="1212603"/>
            <a:ext cx="12072332" cy="5046663"/>
          </a:xfrm>
          <a:prstGeom prst="rect">
            <a:avLst/>
          </a:prstGeom>
        </p:spPr>
        <p:txBody>
          <a:bodyPr vert="horz" lIns="295232" tIns="147616" rIns="295232" bIns="147616"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1069340" y="7065330"/>
            <a:ext cx="19248120" cy="19983384"/>
          </a:xfrm>
          <a:prstGeom prst="rect">
            <a:avLst/>
          </a:prstGeom>
        </p:spPr>
        <p:txBody>
          <a:bodyPr vert="horz" lIns="295232" tIns="147616" rIns="295232" bIns="14761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1069340" y="28065053"/>
            <a:ext cx="4990253" cy="1612128"/>
          </a:xfrm>
          <a:prstGeom prst="rect">
            <a:avLst/>
          </a:prstGeom>
        </p:spPr>
        <p:txBody>
          <a:bodyPr vert="horz" lIns="295232" tIns="147616" rIns="295232" bIns="147616" rtlCol="0" anchor="ctr"/>
          <a:lstStyle>
            <a:lvl1pPr algn="l">
              <a:defRPr sz="3900">
                <a:solidFill>
                  <a:schemeClr val="tx1">
                    <a:tint val="75000"/>
                  </a:schemeClr>
                </a:solidFill>
              </a:defRPr>
            </a:lvl1pPr>
          </a:lstStyle>
          <a:p>
            <a:fld id="{A788EA10-8007-43B0-8BE4-4A74A4766E54}" type="datetimeFigureOut">
              <a:rPr lang="en-GB" smtClean="0"/>
              <a:t>29/03/2019</a:t>
            </a:fld>
            <a:endParaRPr lang="en-GB"/>
          </a:p>
        </p:txBody>
      </p:sp>
      <p:sp>
        <p:nvSpPr>
          <p:cNvPr id="5" name="Footer Placeholder 4"/>
          <p:cNvSpPr>
            <a:spLocks noGrp="1"/>
          </p:cNvSpPr>
          <p:nvPr>
            <p:ph type="ftr" sz="quarter" idx="3"/>
          </p:nvPr>
        </p:nvSpPr>
        <p:spPr>
          <a:xfrm>
            <a:off x="7307157" y="28065053"/>
            <a:ext cx="6772487" cy="1612128"/>
          </a:xfrm>
          <a:prstGeom prst="rect">
            <a:avLst/>
          </a:prstGeom>
        </p:spPr>
        <p:txBody>
          <a:bodyPr vert="horz" lIns="295232" tIns="147616" rIns="295232" bIns="147616" rtlCol="0" anchor="ctr"/>
          <a:lstStyle>
            <a:lvl1pPr algn="ctr">
              <a:defRPr sz="3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5327207" y="28065053"/>
            <a:ext cx="4990253" cy="1612128"/>
          </a:xfrm>
          <a:prstGeom prst="rect">
            <a:avLst/>
          </a:prstGeom>
        </p:spPr>
        <p:txBody>
          <a:bodyPr vert="horz" lIns="295232" tIns="147616" rIns="295232" bIns="147616" rtlCol="0" anchor="ctr"/>
          <a:lstStyle>
            <a:lvl1pPr algn="r">
              <a:defRPr sz="3900">
                <a:solidFill>
                  <a:schemeClr val="tx1">
                    <a:tint val="75000"/>
                  </a:schemeClr>
                </a:solidFill>
              </a:defRPr>
            </a:lvl1pPr>
          </a:lstStyle>
          <a:p>
            <a:fld id="{5C5434BA-98D8-48AA-8849-5CC0CFC1EC10}" type="slidenum">
              <a:rPr lang="en-GB" smtClean="0"/>
              <a:t>‹#›</a:t>
            </a:fld>
            <a:endParaRPr lang="en-GB"/>
          </a:p>
        </p:txBody>
      </p:sp>
      <p:pic>
        <p:nvPicPr>
          <p:cNvPr id="1027"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6166008" y="0"/>
            <a:ext cx="40767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817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323" rtl="0" eaLnBrk="1" latinLnBrk="0" hangingPunct="1">
        <a:spcBef>
          <a:spcPct val="0"/>
        </a:spcBef>
        <a:buNone/>
        <a:defRPr sz="14200" kern="1200">
          <a:solidFill>
            <a:schemeClr val="tx1"/>
          </a:solidFill>
          <a:latin typeface="+mj-lt"/>
          <a:ea typeface="+mj-ea"/>
          <a:cs typeface="+mj-cs"/>
        </a:defRPr>
      </a:lvl1pPr>
    </p:titleStyle>
    <p:bodyStyle>
      <a:lvl1pPr marL="1107121" indent="-1107121" algn="l" defTabSz="2952323" rtl="0" eaLnBrk="1" latinLnBrk="0" hangingPunct="1">
        <a:spcBef>
          <a:spcPct val="20000"/>
        </a:spcBef>
        <a:buFont typeface="Arial" pitchFamily="34" charset="0"/>
        <a:buChar char="•"/>
        <a:defRPr sz="10300" kern="1200">
          <a:solidFill>
            <a:schemeClr val="tx1"/>
          </a:solidFill>
          <a:latin typeface="+mn-lt"/>
          <a:ea typeface="+mn-ea"/>
          <a:cs typeface="+mn-cs"/>
        </a:defRPr>
      </a:lvl1pPr>
      <a:lvl2pPr marL="2398763" indent="-922601" algn="l" defTabSz="2952323" rtl="0" eaLnBrk="1" latinLnBrk="0" hangingPunct="1">
        <a:spcBef>
          <a:spcPct val="20000"/>
        </a:spcBef>
        <a:buFont typeface="Arial" pitchFamily="34" charset="0"/>
        <a:buChar char="–"/>
        <a:defRPr sz="9000" kern="1200">
          <a:solidFill>
            <a:schemeClr val="tx1"/>
          </a:solidFill>
          <a:latin typeface="+mn-lt"/>
          <a:ea typeface="+mn-ea"/>
          <a:cs typeface="+mn-cs"/>
        </a:defRPr>
      </a:lvl2pPr>
      <a:lvl3pPr marL="3690404" indent="-738081" algn="l" defTabSz="2952323" rtl="0" eaLnBrk="1" latinLnBrk="0" hangingPunct="1">
        <a:spcBef>
          <a:spcPct val="20000"/>
        </a:spcBef>
        <a:buFont typeface="Arial" pitchFamily="34" charset="0"/>
        <a:buChar char="•"/>
        <a:defRPr sz="7700" kern="1200">
          <a:solidFill>
            <a:schemeClr val="tx1"/>
          </a:solidFill>
          <a:latin typeface="+mn-lt"/>
          <a:ea typeface="+mn-ea"/>
          <a:cs typeface="+mn-cs"/>
        </a:defRPr>
      </a:lvl3pPr>
      <a:lvl4pPr marL="5166566"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4pPr>
      <a:lvl5pPr marL="6642727"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5pPr>
      <a:lvl6pPr marL="8118889"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6pPr>
      <a:lvl7pPr marL="9595051"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7pPr>
      <a:lvl8pPr marL="11071212"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8pPr>
      <a:lvl9pPr marL="12547374" indent="-738081" algn="l" defTabSz="2952323" rtl="0" eaLnBrk="1" latinLnBrk="0" hangingPunct="1">
        <a:spcBef>
          <a:spcPct val="20000"/>
        </a:spcBef>
        <a:buFont typeface="Arial" pitchFamily="34" charset="0"/>
        <a:buChar char="•"/>
        <a:defRPr sz="6500" kern="1200">
          <a:solidFill>
            <a:schemeClr val="tx1"/>
          </a:solidFill>
          <a:latin typeface="+mn-lt"/>
          <a:ea typeface="+mn-ea"/>
          <a:cs typeface="+mn-cs"/>
        </a:defRPr>
      </a:lvl9pPr>
    </p:bodyStyle>
    <p:otherStyle>
      <a:defPPr>
        <a:defRPr lang="en-US"/>
      </a:defPPr>
      <a:lvl1pPr marL="0" algn="l" defTabSz="2952323" rtl="0" eaLnBrk="1" latinLnBrk="0" hangingPunct="1">
        <a:defRPr sz="5800" kern="1200">
          <a:solidFill>
            <a:schemeClr val="tx1"/>
          </a:solidFill>
          <a:latin typeface="+mn-lt"/>
          <a:ea typeface="+mn-ea"/>
          <a:cs typeface="+mn-cs"/>
        </a:defRPr>
      </a:lvl1pPr>
      <a:lvl2pPr marL="1476162" algn="l" defTabSz="2952323" rtl="0" eaLnBrk="1" latinLnBrk="0" hangingPunct="1">
        <a:defRPr sz="5800" kern="1200">
          <a:solidFill>
            <a:schemeClr val="tx1"/>
          </a:solidFill>
          <a:latin typeface="+mn-lt"/>
          <a:ea typeface="+mn-ea"/>
          <a:cs typeface="+mn-cs"/>
        </a:defRPr>
      </a:lvl2pPr>
      <a:lvl3pPr marL="2952323" algn="l" defTabSz="2952323" rtl="0" eaLnBrk="1" latinLnBrk="0" hangingPunct="1">
        <a:defRPr sz="5800" kern="1200">
          <a:solidFill>
            <a:schemeClr val="tx1"/>
          </a:solidFill>
          <a:latin typeface="+mn-lt"/>
          <a:ea typeface="+mn-ea"/>
          <a:cs typeface="+mn-cs"/>
        </a:defRPr>
      </a:lvl3pPr>
      <a:lvl4pPr marL="4428485" algn="l" defTabSz="2952323" rtl="0" eaLnBrk="1" latinLnBrk="0" hangingPunct="1">
        <a:defRPr sz="5800" kern="1200">
          <a:solidFill>
            <a:schemeClr val="tx1"/>
          </a:solidFill>
          <a:latin typeface="+mn-lt"/>
          <a:ea typeface="+mn-ea"/>
          <a:cs typeface="+mn-cs"/>
        </a:defRPr>
      </a:lvl4pPr>
      <a:lvl5pPr marL="5904647" algn="l" defTabSz="2952323" rtl="0" eaLnBrk="1" latinLnBrk="0" hangingPunct="1">
        <a:defRPr sz="5800" kern="1200">
          <a:solidFill>
            <a:schemeClr val="tx1"/>
          </a:solidFill>
          <a:latin typeface="+mn-lt"/>
          <a:ea typeface="+mn-ea"/>
          <a:cs typeface="+mn-cs"/>
        </a:defRPr>
      </a:lvl5pPr>
      <a:lvl6pPr marL="7380808" algn="l" defTabSz="2952323" rtl="0" eaLnBrk="1" latinLnBrk="0" hangingPunct="1">
        <a:defRPr sz="5800" kern="1200">
          <a:solidFill>
            <a:schemeClr val="tx1"/>
          </a:solidFill>
          <a:latin typeface="+mn-lt"/>
          <a:ea typeface="+mn-ea"/>
          <a:cs typeface="+mn-cs"/>
        </a:defRPr>
      </a:lvl6pPr>
      <a:lvl7pPr marL="8856970" algn="l" defTabSz="2952323" rtl="0" eaLnBrk="1" latinLnBrk="0" hangingPunct="1">
        <a:defRPr sz="5800" kern="1200">
          <a:solidFill>
            <a:schemeClr val="tx1"/>
          </a:solidFill>
          <a:latin typeface="+mn-lt"/>
          <a:ea typeface="+mn-ea"/>
          <a:cs typeface="+mn-cs"/>
        </a:defRPr>
      </a:lvl7pPr>
      <a:lvl8pPr marL="10333131" algn="l" defTabSz="2952323" rtl="0" eaLnBrk="1" latinLnBrk="0" hangingPunct="1">
        <a:defRPr sz="5800" kern="1200">
          <a:solidFill>
            <a:schemeClr val="tx1"/>
          </a:solidFill>
          <a:latin typeface="+mn-lt"/>
          <a:ea typeface="+mn-ea"/>
          <a:cs typeface="+mn-cs"/>
        </a:defRPr>
      </a:lvl8pPr>
      <a:lvl9pPr marL="11809293" algn="l" defTabSz="2952323"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4E86AFD-7003-4EE4-B56D-8306F4016829}"/>
              </a:ext>
            </a:extLst>
          </p:cNvPr>
          <p:cNvSpPr/>
          <p:nvPr/>
        </p:nvSpPr>
        <p:spPr>
          <a:xfrm>
            <a:off x="-1" y="7750470"/>
            <a:ext cx="21383625" cy="226552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6BF77DFF-7737-4B1F-9CDF-CCEA74028285}"/>
              </a:ext>
            </a:extLst>
          </p:cNvPr>
          <p:cNvSpPr txBox="1"/>
          <p:nvPr/>
        </p:nvSpPr>
        <p:spPr>
          <a:xfrm>
            <a:off x="1332360" y="738387"/>
            <a:ext cx="13753528" cy="5324535"/>
          </a:xfrm>
          <a:prstGeom prst="rect">
            <a:avLst/>
          </a:prstGeom>
          <a:noFill/>
        </p:spPr>
        <p:txBody>
          <a:bodyPr wrap="square" rtlCol="0">
            <a:spAutoFit/>
          </a:bodyPr>
          <a:lstStyle/>
          <a:p>
            <a:r>
              <a:rPr lang="en-GB" sz="9300" dirty="0">
                <a:solidFill>
                  <a:prstClr val="black"/>
                </a:solidFill>
                <a:latin typeface="Calibri Light" panose="020F0302020204030204"/>
                <a:ea typeface="+mj-ea"/>
                <a:cs typeface="+mj-cs"/>
              </a:rPr>
              <a:t>Co-operative Robotics Using Environmental Sensors</a:t>
            </a:r>
            <a:br>
              <a:rPr lang="en-GB" sz="93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Peter De </a:t>
            </a:r>
            <a:r>
              <a:rPr lang="en-GB" sz="4800" dirty="0" err="1">
                <a:solidFill>
                  <a:prstClr val="black"/>
                </a:solidFill>
                <a:latin typeface="Calibri Light" panose="020F0302020204030204"/>
                <a:ea typeface="+mj-ea"/>
                <a:cs typeface="+mj-cs"/>
              </a:rPr>
              <a:t>Jonckheere</a:t>
            </a:r>
            <a:r>
              <a:rPr lang="en-GB" sz="4800" dirty="0">
                <a:solidFill>
                  <a:prstClr val="black"/>
                </a:solidFill>
                <a:latin typeface="Calibri Light" panose="020F0302020204030204"/>
                <a:ea typeface="+mj-ea"/>
                <a:cs typeface="+mj-cs"/>
              </a:rPr>
              <a:t>, R David Dunphy, Andrew Fagan, </a:t>
            </a:r>
            <a:br>
              <a:rPr lang="en-GB" sz="48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Matthew Gaffney, Kyle Miller</a:t>
            </a:r>
            <a:br>
              <a:rPr lang="en-GB" sz="9300" dirty="0">
                <a:solidFill>
                  <a:prstClr val="black"/>
                </a:solidFill>
                <a:latin typeface="Calibri Light" panose="020F0302020204030204"/>
                <a:ea typeface="+mj-ea"/>
                <a:cs typeface="+mj-cs"/>
              </a:rPr>
            </a:br>
            <a:endParaRPr lang="en-GB" dirty="0"/>
          </a:p>
        </p:txBody>
      </p:sp>
      <p:graphicFrame>
        <p:nvGraphicFramePr>
          <p:cNvPr id="8" name="Table 7">
            <a:extLst>
              <a:ext uri="{FF2B5EF4-FFF2-40B4-BE49-F238E27FC236}">
                <a16:creationId xmlns:a16="http://schemas.microsoft.com/office/drawing/2014/main" id="{7E635319-2202-403A-A74A-6EA38A4E1530}"/>
              </a:ext>
            </a:extLst>
          </p:cNvPr>
          <p:cNvGraphicFramePr>
            <a:graphicFrameLocks noGrp="1"/>
          </p:cNvGraphicFramePr>
          <p:nvPr>
            <p:extLst>
              <p:ext uri="{D42A27DB-BD31-4B8C-83A1-F6EECF244321}">
                <p14:modId xmlns:p14="http://schemas.microsoft.com/office/powerpoint/2010/main" val="465410806"/>
              </p:ext>
            </p:extLst>
          </p:nvPr>
        </p:nvGraphicFramePr>
        <p:xfrm>
          <a:off x="0" y="5418907"/>
          <a:ext cx="21386800" cy="2654400"/>
        </p:xfrm>
        <a:graphic>
          <a:graphicData uri="http://schemas.openxmlformats.org/drawingml/2006/table">
            <a:tbl>
              <a:tblPr firstRow="1" bandRow="1">
                <a:tableStyleId>{5C22544A-7EE6-4342-B048-85BDC9FD1C3A}</a:tableStyleId>
              </a:tblPr>
              <a:tblGrid>
                <a:gridCol w="21386800">
                  <a:extLst>
                    <a:ext uri="{9D8B030D-6E8A-4147-A177-3AD203B41FA5}">
                      <a16:colId xmlns:a16="http://schemas.microsoft.com/office/drawing/2014/main" val="1925065556"/>
                    </a:ext>
                  </a:extLst>
                </a:gridCol>
              </a:tblGrid>
              <a:tr h="2448272">
                <a:tc>
                  <a:txBody>
                    <a:bodyPr/>
                    <a:lstStyle/>
                    <a:p>
                      <a:pPr marL="0" marR="0" lvl="0" indent="0" algn="ctr" defTabSz="2952323" rtl="0" eaLnBrk="1" fontAlgn="auto" latinLnBrk="0" hangingPunct="1">
                        <a:lnSpc>
                          <a:spcPct val="100000"/>
                        </a:lnSpc>
                        <a:spcBef>
                          <a:spcPts val="0"/>
                        </a:spcBef>
                        <a:spcAft>
                          <a:spcPts val="0"/>
                        </a:spcAft>
                        <a:buClrTx/>
                        <a:buSzTx/>
                        <a:buFontTx/>
                        <a:buNone/>
                        <a:tabLst/>
                        <a:defRPr/>
                      </a:pPr>
                      <a:r>
                        <a:rPr lang="en-GB" sz="4000" dirty="0">
                          <a:solidFill>
                            <a:schemeClr val="bg1"/>
                          </a:solidFill>
                          <a:latin typeface="Helvetica" panose="020B0604020202020204" pitchFamily="34" charset="0"/>
                          <a:cs typeface="Helvetica" panose="020B0604020202020204" pitchFamily="34" charset="0"/>
                        </a:rPr>
                        <a:t>This project aims to develop co-operative robotic systems which can effectively map and search a maze-like environment. Each agent is able to solve this task individually; however, the introduction of additional robots results in improved performance and a more robust system. </a:t>
                      </a:r>
                    </a:p>
                  </a:txBody>
                  <a:tcPr marL="180000" marR="180000" marT="108000" marB="108000">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5551729"/>
                  </a:ext>
                </a:extLst>
              </a:tr>
            </a:tbl>
          </a:graphicData>
        </a:graphic>
      </p:graphicFrame>
      <p:grpSp>
        <p:nvGrpSpPr>
          <p:cNvPr id="9" name="Group 8">
            <a:extLst>
              <a:ext uri="{FF2B5EF4-FFF2-40B4-BE49-F238E27FC236}">
                <a16:creationId xmlns:a16="http://schemas.microsoft.com/office/drawing/2014/main" id="{59510CD7-64A8-483E-9DF7-AC56ECBA223B}"/>
              </a:ext>
            </a:extLst>
          </p:cNvPr>
          <p:cNvGrpSpPr/>
          <p:nvPr/>
        </p:nvGrpSpPr>
        <p:grpSpPr>
          <a:xfrm>
            <a:off x="594366" y="8374358"/>
            <a:ext cx="9412530" cy="10104950"/>
            <a:chOff x="838200" y="9639300"/>
            <a:chExt cx="8267700" cy="9144651"/>
          </a:xfrm>
        </p:grpSpPr>
        <p:grpSp>
          <p:nvGrpSpPr>
            <p:cNvPr id="10" name="Group 9">
              <a:extLst>
                <a:ext uri="{FF2B5EF4-FFF2-40B4-BE49-F238E27FC236}">
                  <a16:creationId xmlns:a16="http://schemas.microsoft.com/office/drawing/2014/main" id="{05AD81E9-13BC-4E41-8322-0421DE6BB614}"/>
                </a:ext>
              </a:extLst>
            </p:cNvPr>
            <p:cNvGrpSpPr/>
            <p:nvPr/>
          </p:nvGrpSpPr>
          <p:grpSpPr>
            <a:xfrm>
              <a:off x="838200" y="9639300"/>
              <a:ext cx="8267700" cy="7772400"/>
              <a:chOff x="838200" y="9639300"/>
              <a:chExt cx="8267700" cy="7772400"/>
            </a:xfrm>
          </p:grpSpPr>
          <p:sp>
            <p:nvSpPr>
              <p:cNvPr id="12" name="Rectangle: Rounded Corners 11">
                <a:extLst>
                  <a:ext uri="{FF2B5EF4-FFF2-40B4-BE49-F238E27FC236}">
                    <a16:creationId xmlns:a16="http://schemas.microsoft.com/office/drawing/2014/main" id="{46C83B11-020A-4281-A346-40171AD5436B}"/>
                  </a:ext>
                </a:extLst>
              </p:cNvPr>
              <p:cNvSpPr/>
              <p:nvPr/>
            </p:nvSpPr>
            <p:spPr>
              <a:xfrm>
                <a:off x="838200" y="9639300"/>
                <a:ext cx="8267700" cy="7772400"/>
              </a:xfrm>
              <a:prstGeom prst="roundRect">
                <a:avLst>
                  <a:gd name="adj" fmla="val 9127"/>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7ADF1187-9F37-402B-8EF2-F26522F1867B}"/>
                  </a:ext>
                </a:extLst>
              </p:cNvPr>
              <p:cNvSpPr txBox="1"/>
              <p:nvPr/>
            </p:nvSpPr>
            <p:spPr>
              <a:xfrm>
                <a:off x="1511763" y="9761079"/>
                <a:ext cx="5935218" cy="1752600"/>
              </a:xfrm>
              <a:prstGeom prst="rect">
                <a:avLst/>
              </a:prstGeom>
              <a:noFill/>
            </p:spPr>
            <p:txBody>
              <a:bodyPr wrap="square" rtlCol="0">
                <a:noAutofit/>
              </a:bodyPr>
              <a:lstStyle/>
              <a:p>
                <a:r>
                  <a:rPr lang="en-GB" sz="8000" dirty="0"/>
                  <a:t>Context</a:t>
                </a:r>
              </a:p>
            </p:txBody>
          </p:sp>
        </p:grpSp>
        <p:sp>
          <p:nvSpPr>
            <p:cNvPr id="11" name="TextBox 10">
              <a:extLst>
                <a:ext uri="{FF2B5EF4-FFF2-40B4-BE49-F238E27FC236}">
                  <a16:creationId xmlns:a16="http://schemas.microsoft.com/office/drawing/2014/main" id="{39B52E71-1815-48EB-B54F-49860C6B2D46}"/>
                </a:ext>
              </a:extLst>
            </p:cNvPr>
            <p:cNvSpPr txBox="1"/>
            <p:nvPr/>
          </p:nvSpPr>
          <p:spPr>
            <a:xfrm>
              <a:off x="1104666" y="10809922"/>
              <a:ext cx="7779535" cy="7974029"/>
            </a:xfrm>
            <a:prstGeom prst="rect">
              <a:avLst/>
            </a:prstGeom>
            <a:noFill/>
          </p:spPr>
          <p:txBody>
            <a:bodyPr wrap="square" rtlCol="0">
              <a:spAutoFit/>
            </a:bodyPr>
            <a:lstStyle/>
            <a:p>
              <a:pPr algn="just">
                <a:spcAft>
                  <a:spcPts val="1800"/>
                </a:spcAft>
              </a:pPr>
              <a:r>
                <a:rPr lang="en-GB" sz="2800" dirty="0"/>
                <a:t>Co-operative robotics can be used to solve a variety of tasks more efficiently. Using multiple robots also introduces redundancy which is advantageous over single robot systems, especially in hazardous environments.</a:t>
              </a:r>
            </a:p>
            <a:p>
              <a:pPr algn="just">
                <a:spcAft>
                  <a:spcPts val="1800"/>
                </a:spcAft>
              </a:pPr>
              <a:r>
                <a:rPr lang="en-GB" sz="2800" dirty="0"/>
                <a:t>Previous work in co-operative robotics predominantly involves either centralised control or the use of extensive communication between agents, where as this project artificially restricts communication between robots to line-of-sight. This simulates environments with limited communication, such as subterranean exploration. This adds additional complexities in co-ordination as not all knowledge is shared.</a:t>
              </a:r>
            </a:p>
            <a:p>
              <a:pPr algn="just">
                <a:spcAft>
                  <a:spcPts val="1800"/>
                </a:spcAft>
              </a:pPr>
              <a:r>
                <a:rPr lang="en-GB" sz="2800" dirty="0"/>
                <a:t>The maze environment is used to test the robots’ ability to co-operate, whilst also demonstrating a potential use case of co-operative robotics.</a:t>
              </a:r>
            </a:p>
            <a:p>
              <a:pPr>
                <a:spcAft>
                  <a:spcPts val="1800"/>
                </a:spcAft>
              </a:pPr>
              <a:br>
                <a:rPr lang="en-GB" sz="4000" dirty="0"/>
              </a:br>
              <a:endParaRPr lang="en-GB" sz="2800" dirty="0"/>
            </a:p>
          </p:txBody>
        </p:sp>
      </p:grpSp>
      <p:grpSp>
        <p:nvGrpSpPr>
          <p:cNvPr id="15" name="Group 14">
            <a:extLst>
              <a:ext uri="{FF2B5EF4-FFF2-40B4-BE49-F238E27FC236}">
                <a16:creationId xmlns:a16="http://schemas.microsoft.com/office/drawing/2014/main" id="{F467A550-1C9E-4A66-B75C-FF4503E3F7BD}"/>
              </a:ext>
            </a:extLst>
          </p:cNvPr>
          <p:cNvGrpSpPr/>
          <p:nvPr/>
        </p:nvGrpSpPr>
        <p:grpSpPr>
          <a:xfrm>
            <a:off x="668265" y="17363397"/>
            <a:ext cx="9419391" cy="7006853"/>
            <a:chOff x="838200" y="9639300"/>
            <a:chExt cx="8267700" cy="7868355"/>
          </a:xfrm>
        </p:grpSpPr>
        <p:grpSp>
          <p:nvGrpSpPr>
            <p:cNvPr id="16" name="Group 15">
              <a:extLst>
                <a:ext uri="{FF2B5EF4-FFF2-40B4-BE49-F238E27FC236}">
                  <a16:creationId xmlns:a16="http://schemas.microsoft.com/office/drawing/2014/main" id="{705436E5-BB4C-40BE-9C39-2355F16210D9}"/>
                </a:ext>
              </a:extLst>
            </p:cNvPr>
            <p:cNvGrpSpPr/>
            <p:nvPr/>
          </p:nvGrpSpPr>
          <p:grpSpPr>
            <a:xfrm>
              <a:off x="838200" y="9639300"/>
              <a:ext cx="8267700" cy="7772400"/>
              <a:chOff x="838200" y="9639300"/>
              <a:chExt cx="8267700" cy="7772400"/>
            </a:xfrm>
          </p:grpSpPr>
          <p:sp>
            <p:nvSpPr>
              <p:cNvPr id="18" name="Rectangle: Rounded Corners 17">
                <a:extLst>
                  <a:ext uri="{FF2B5EF4-FFF2-40B4-BE49-F238E27FC236}">
                    <a16:creationId xmlns:a16="http://schemas.microsoft.com/office/drawing/2014/main" id="{450C383E-EC77-4713-B70D-D95182568B5B}"/>
                  </a:ext>
                </a:extLst>
              </p:cNvPr>
              <p:cNvSpPr/>
              <p:nvPr/>
            </p:nvSpPr>
            <p:spPr>
              <a:xfrm>
                <a:off x="838200" y="9639300"/>
                <a:ext cx="8267700" cy="7772400"/>
              </a:xfrm>
              <a:prstGeom prst="roundRect">
                <a:avLst>
                  <a:gd name="adj" fmla="val 9180"/>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9D1BB32F-B7C9-4344-9157-96C8BE12438C}"/>
                  </a:ext>
                </a:extLst>
              </p:cNvPr>
              <p:cNvSpPr txBox="1"/>
              <p:nvPr/>
            </p:nvSpPr>
            <p:spPr>
              <a:xfrm>
                <a:off x="1446409" y="9758730"/>
                <a:ext cx="6374946" cy="1752600"/>
              </a:xfrm>
              <a:prstGeom prst="rect">
                <a:avLst/>
              </a:prstGeom>
              <a:noFill/>
            </p:spPr>
            <p:txBody>
              <a:bodyPr wrap="square" rtlCol="0">
                <a:noAutofit/>
              </a:bodyPr>
              <a:lstStyle/>
              <a:p>
                <a:r>
                  <a:rPr lang="en-GB" sz="8000" dirty="0"/>
                  <a:t>Aims/Objectives</a:t>
                </a:r>
              </a:p>
            </p:txBody>
          </p:sp>
        </p:grpSp>
        <p:sp>
          <p:nvSpPr>
            <p:cNvPr id="17" name="TextBox 16">
              <a:extLst>
                <a:ext uri="{FF2B5EF4-FFF2-40B4-BE49-F238E27FC236}">
                  <a16:creationId xmlns:a16="http://schemas.microsoft.com/office/drawing/2014/main" id="{788CC086-1381-4B15-BED6-1909B7A58BC7}"/>
                </a:ext>
              </a:extLst>
            </p:cNvPr>
            <p:cNvSpPr txBox="1"/>
            <p:nvPr/>
          </p:nvSpPr>
          <p:spPr>
            <a:xfrm>
              <a:off x="1040894" y="11056208"/>
              <a:ext cx="7995419" cy="6451447"/>
            </a:xfrm>
            <a:prstGeom prst="rect">
              <a:avLst/>
            </a:prstGeom>
            <a:noFill/>
          </p:spPr>
          <p:txBody>
            <a:bodyPr wrap="square" rtlCol="0">
              <a:spAutoFit/>
            </a:bodyPr>
            <a:lstStyle/>
            <a:p>
              <a:pPr marL="457200" indent="-457200">
                <a:buFont typeface="Arial" panose="020B0604020202020204" pitchFamily="34" charset="0"/>
                <a:buChar char="•"/>
              </a:pPr>
              <a:r>
                <a:rPr lang="en-GB" sz="2800" dirty="0"/>
                <a:t>Design and construct a two-wheeled differential drive robot</a:t>
              </a:r>
            </a:p>
            <a:p>
              <a:pPr marL="457200" indent="-457200">
                <a:buFont typeface="Arial" panose="020B0604020202020204" pitchFamily="34" charset="0"/>
                <a:buChar char="•"/>
              </a:pPr>
              <a:r>
                <a:rPr lang="en-GB" sz="2800" dirty="0"/>
                <a:t>Develop a sensor system to allow the robot to perceive its locale</a:t>
              </a:r>
            </a:p>
            <a:p>
              <a:pPr marL="457200" indent="-457200">
                <a:buFont typeface="Arial" panose="020B0604020202020204" pitchFamily="34" charset="0"/>
                <a:buChar char="•"/>
              </a:pPr>
              <a:r>
                <a:rPr lang="en-GB" sz="2800" dirty="0"/>
                <a:t>Implement a Simultaneous Localisation and Mapping (SLAM) algorithm to allow the robot to explore its environment</a:t>
              </a:r>
            </a:p>
            <a:p>
              <a:pPr marL="457200" indent="-457200">
                <a:buFont typeface="Arial" panose="020B0604020202020204" pitchFamily="34" charset="0"/>
                <a:buChar char="•"/>
              </a:pPr>
              <a:r>
                <a:rPr lang="en-GB" sz="2800" dirty="0"/>
                <a:t>Develop a system to allow robots to communicate and      co-operate</a:t>
              </a:r>
            </a:p>
            <a:p>
              <a:pPr marL="457200" indent="-457200">
                <a:buFont typeface="Arial" panose="020B0604020202020204" pitchFamily="34" charset="0"/>
                <a:buChar char="•"/>
              </a:pPr>
              <a:r>
                <a:rPr lang="en-GB" sz="2800" dirty="0"/>
                <a:t>Develop a test environment to evaluate the system’s performance</a:t>
              </a:r>
            </a:p>
            <a:p>
              <a:pPr marL="457200" indent="-457200">
                <a:buFont typeface="Arial" panose="020B0604020202020204" pitchFamily="34" charset="0"/>
                <a:buChar char="•"/>
              </a:pPr>
              <a:r>
                <a:rPr lang="en-GB" sz="2800" dirty="0"/>
                <a:t>Add additional robots and evaluate scalability of the approach</a:t>
              </a:r>
            </a:p>
            <a:p>
              <a:endParaRPr lang="en-GB" sz="2800" dirty="0"/>
            </a:p>
            <a:p>
              <a:pPr marL="457200" indent="-457200">
                <a:buFont typeface="Arial" panose="020B0604020202020204" pitchFamily="34" charset="0"/>
                <a:buChar char="•"/>
              </a:pPr>
              <a:endParaRPr lang="en-GB" sz="2800" dirty="0"/>
            </a:p>
          </p:txBody>
        </p:sp>
      </p:grpSp>
      <p:grpSp>
        <p:nvGrpSpPr>
          <p:cNvPr id="20" name="Group 19">
            <a:extLst>
              <a:ext uri="{FF2B5EF4-FFF2-40B4-BE49-F238E27FC236}">
                <a16:creationId xmlns:a16="http://schemas.microsoft.com/office/drawing/2014/main" id="{8C5A1E9F-3B89-4E8F-BF48-F4B960EF1BC8}"/>
              </a:ext>
            </a:extLst>
          </p:cNvPr>
          <p:cNvGrpSpPr/>
          <p:nvPr/>
        </p:nvGrpSpPr>
        <p:grpSpPr>
          <a:xfrm>
            <a:off x="668265" y="24805868"/>
            <a:ext cx="9734605" cy="4543967"/>
            <a:chOff x="838200" y="9639300"/>
            <a:chExt cx="8267700" cy="7772400"/>
          </a:xfrm>
        </p:grpSpPr>
        <p:grpSp>
          <p:nvGrpSpPr>
            <p:cNvPr id="21" name="Group 20">
              <a:extLst>
                <a:ext uri="{FF2B5EF4-FFF2-40B4-BE49-F238E27FC236}">
                  <a16:creationId xmlns:a16="http://schemas.microsoft.com/office/drawing/2014/main" id="{5D6DCA86-28CB-487D-B595-CFF2B83C77AB}"/>
                </a:ext>
              </a:extLst>
            </p:cNvPr>
            <p:cNvGrpSpPr/>
            <p:nvPr/>
          </p:nvGrpSpPr>
          <p:grpSpPr>
            <a:xfrm>
              <a:off x="838200" y="9639300"/>
              <a:ext cx="8267700" cy="7772400"/>
              <a:chOff x="838200" y="9639300"/>
              <a:chExt cx="8267700" cy="7772400"/>
            </a:xfrm>
          </p:grpSpPr>
          <p:sp>
            <p:nvSpPr>
              <p:cNvPr id="23" name="Rectangle: Rounded Corners 22">
                <a:extLst>
                  <a:ext uri="{FF2B5EF4-FFF2-40B4-BE49-F238E27FC236}">
                    <a16:creationId xmlns:a16="http://schemas.microsoft.com/office/drawing/2014/main" id="{C7FC6491-AB38-4CB0-AB15-8F037A568BE9}"/>
                  </a:ext>
                </a:extLst>
              </p:cNvPr>
              <p:cNvSpPr/>
              <p:nvPr/>
            </p:nvSpPr>
            <p:spPr>
              <a:xfrm>
                <a:off x="838200" y="9639300"/>
                <a:ext cx="8267700" cy="7772400"/>
              </a:xfrm>
              <a:prstGeom prst="roundRect">
                <a:avLst>
                  <a:gd name="adj" fmla="val 10818"/>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Box 23">
                <a:extLst>
                  <a:ext uri="{FF2B5EF4-FFF2-40B4-BE49-F238E27FC236}">
                    <a16:creationId xmlns:a16="http://schemas.microsoft.com/office/drawing/2014/main" id="{1587921F-F870-4764-BE53-96FB1DB3D817}"/>
                  </a:ext>
                </a:extLst>
              </p:cNvPr>
              <p:cNvSpPr txBox="1"/>
              <p:nvPr/>
            </p:nvSpPr>
            <p:spPr>
              <a:xfrm>
                <a:off x="1426714" y="9881952"/>
                <a:ext cx="5935218" cy="1752600"/>
              </a:xfrm>
              <a:prstGeom prst="rect">
                <a:avLst/>
              </a:prstGeom>
              <a:noFill/>
              <a:ln>
                <a:noFill/>
              </a:ln>
            </p:spPr>
            <p:txBody>
              <a:bodyPr wrap="square" rtlCol="0">
                <a:noAutofit/>
              </a:bodyPr>
              <a:lstStyle/>
              <a:p>
                <a:r>
                  <a:rPr lang="en-GB" sz="8000" dirty="0"/>
                  <a:t>Challenges</a:t>
                </a:r>
              </a:p>
            </p:txBody>
          </p:sp>
        </p:grpSp>
        <p:sp>
          <p:nvSpPr>
            <p:cNvPr id="22" name="TextBox 21">
              <a:extLst>
                <a:ext uri="{FF2B5EF4-FFF2-40B4-BE49-F238E27FC236}">
                  <a16:creationId xmlns:a16="http://schemas.microsoft.com/office/drawing/2014/main" id="{FC6357E4-B021-458D-BFB4-616979D0D012}"/>
                </a:ext>
              </a:extLst>
            </p:cNvPr>
            <p:cNvSpPr txBox="1"/>
            <p:nvPr/>
          </p:nvSpPr>
          <p:spPr>
            <a:xfrm>
              <a:off x="1110480" y="11947347"/>
              <a:ext cx="7723138" cy="5317125"/>
            </a:xfrm>
            <a:prstGeom prst="rect">
              <a:avLst/>
            </a:prstGeom>
            <a:noFill/>
            <a:ln>
              <a:noFill/>
            </a:ln>
          </p:spPr>
          <p:txBody>
            <a:bodyPr wrap="square" rtlCol="0">
              <a:spAutoFit/>
            </a:bodyPr>
            <a:lstStyle/>
            <a:p>
              <a:pPr marL="457200" indent="-457200">
                <a:buFont typeface="Arial" panose="020B0604020202020204" pitchFamily="34" charset="0"/>
                <a:buChar char="•"/>
              </a:pPr>
              <a:r>
                <a:rPr lang="en-GB" sz="2800" dirty="0"/>
                <a:t>Determining line-of-sight for communication</a:t>
              </a:r>
            </a:p>
            <a:p>
              <a:pPr marL="457200" indent="-457200">
                <a:buFont typeface="Arial" panose="020B0604020202020204" pitchFamily="34" charset="0"/>
                <a:buChar char="•"/>
              </a:pPr>
              <a:r>
                <a:rPr lang="en-GB" sz="2800" dirty="0"/>
                <a:t>Tuning a PID feedback loop for the motors</a:t>
              </a:r>
            </a:p>
            <a:p>
              <a:pPr marL="457200" indent="-457200">
                <a:buFont typeface="Arial" panose="020B0604020202020204" pitchFamily="34" charset="0"/>
                <a:buChar char="•"/>
              </a:pPr>
              <a:r>
                <a:rPr lang="en-GB" sz="2800" dirty="0"/>
                <a:t>Implementing a sensor fusion system to combine each sensor’s reading</a:t>
              </a:r>
            </a:p>
            <a:p>
              <a:pPr marL="457200" indent="-457200">
                <a:buFont typeface="Arial" panose="020B0604020202020204" pitchFamily="34" charset="0"/>
                <a:buChar char="•"/>
              </a:pPr>
              <a:r>
                <a:rPr lang="en-GB" sz="2800" dirty="0"/>
                <a:t>Identifying moving objects (other robots) in SLAM maps</a:t>
              </a:r>
            </a:p>
            <a:p>
              <a:pPr marL="457200" indent="-457200">
                <a:buFont typeface="Arial" panose="020B0604020202020204" pitchFamily="34" charset="0"/>
                <a:buChar char="•"/>
              </a:pPr>
              <a:r>
                <a:rPr lang="en-GB" sz="2800" dirty="0"/>
                <a:t>Performing loop closure in maps between two robots</a:t>
              </a:r>
            </a:p>
            <a:p>
              <a:pPr marL="457200" indent="-457200">
                <a:buFont typeface="Arial" panose="020B0604020202020204" pitchFamily="34" charset="0"/>
                <a:buChar char="•"/>
              </a:pPr>
              <a:endParaRPr lang="en-GB" sz="2800" dirty="0"/>
            </a:p>
          </p:txBody>
        </p:sp>
      </p:grpSp>
      <p:grpSp>
        <p:nvGrpSpPr>
          <p:cNvPr id="25" name="Group 24">
            <a:extLst>
              <a:ext uri="{FF2B5EF4-FFF2-40B4-BE49-F238E27FC236}">
                <a16:creationId xmlns:a16="http://schemas.microsoft.com/office/drawing/2014/main" id="{6568815C-CD12-465A-83E9-F602FB92A469}"/>
              </a:ext>
            </a:extLst>
          </p:cNvPr>
          <p:cNvGrpSpPr/>
          <p:nvPr/>
        </p:nvGrpSpPr>
        <p:grpSpPr>
          <a:xfrm>
            <a:off x="11262733" y="22276682"/>
            <a:ext cx="9259907" cy="7083590"/>
            <a:chOff x="838200" y="9639300"/>
            <a:chExt cx="8381173" cy="7772400"/>
          </a:xfrm>
        </p:grpSpPr>
        <p:grpSp>
          <p:nvGrpSpPr>
            <p:cNvPr id="26" name="Group 25">
              <a:extLst>
                <a:ext uri="{FF2B5EF4-FFF2-40B4-BE49-F238E27FC236}">
                  <a16:creationId xmlns:a16="http://schemas.microsoft.com/office/drawing/2014/main" id="{22CA4A43-0865-44D2-B355-68240128FBDF}"/>
                </a:ext>
              </a:extLst>
            </p:cNvPr>
            <p:cNvGrpSpPr/>
            <p:nvPr/>
          </p:nvGrpSpPr>
          <p:grpSpPr>
            <a:xfrm>
              <a:off x="838200" y="9639300"/>
              <a:ext cx="8267700" cy="7772400"/>
              <a:chOff x="838200" y="9639300"/>
              <a:chExt cx="8267700" cy="7772400"/>
            </a:xfrm>
          </p:grpSpPr>
          <p:sp>
            <p:nvSpPr>
              <p:cNvPr id="28" name="Rectangle: Rounded Corners 27">
                <a:extLst>
                  <a:ext uri="{FF2B5EF4-FFF2-40B4-BE49-F238E27FC236}">
                    <a16:creationId xmlns:a16="http://schemas.microsoft.com/office/drawing/2014/main" id="{0509A4DF-109E-452E-B904-20C7A2358FB3}"/>
                  </a:ext>
                </a:extLst>
              </p:cNvPr>
              <p:cNvSpPr/>
              <p:nvPr/>
            </p:nvSpPr>
            <p:spPr>
              <a:xfrm>
                <a:off x="838200" y="9639300"/>
                <a:ext cx="8267700" cy="7772400"/>
              </a:xfrm>
              <a:prstGeom prst="roundRect">
                <a:avLst>
                  <a:gd name="adj" fmla="val 9675"/>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5E3B1D57-70E4-4EDC-82B0-DA340662920A}"/>
                  </a:ext>
                </a:extLst>
              </p:cNvPr>
              <p:cNvSpPr txBox="1"/>
              <p:nvPr/>
            </p:nvSpPr>
            <p:spPr>
              <a:xfrm>
                <a:off x="1599201" y="9816666"/>
                <a:ext cx="5935218" cy="1752600"/>
              </a:xfrm>
              <a:prstGeom prst="rect">
                <a:avLst/>
              </a:prstGeom>
              <a:noFill/>
            </p:spPr>
            <p:txBody>
              <a:bodyPr wrap="square" rtlCol="0">
                <a:noAutofit/>
              </a:bodyPr>
              <a:lstStyle/>
              <a:p>
                <a:r>
                  <a:rPr lang="en-GB" sz="8000" dirty="0"/>
                  <a:t>Outcomes</a:t>
                </a:r>
              </a:p>
            </p:txBody>
          </p:sp>
        </p:grpSp>
        <p:sp>
          <p:nvSpPr>
            <p:cNvPr id="27" name="TextBox 26">
              <a:extLst>
                <a:ext uri="{FF2B5EF4-FFF2-40B4-BE49-F238E27FC236}">
                  <a16:creationId xmlns:a16="http://schemas.microsoft.com/office/drawing/2014/main" id="{AB21C337-3FC4-45B0-A925-94B6B77BE78B}"/>
                </a:ext>
              </a:extLst>
            </p:cNvPr>
            <p:cNvSpPr txBox="1"/>
            <p:nvPr/>
          </p:nvSpPr>
          <p:spPr>
            <a:xfrm>
              <a:off x="1297891" y="11499513"/>
              <a:ext cx="7921482" cy="5301966"/>
            </a:xfrm>
            <a:prstGeom prst="rect">
              <a:avLst/>
            </a:prstGeom>
            <a:noFill/>
          </p:spPr>
          <p:txBody>
            <a:bodyPr wrap="square" rtlCol="0">
              <a:spAutoFit/>
            </a:bodyPr>
            <a:lstStyle/>
            <a:p>
              <a:pPr marL="457200" indent="-457200">
                <a:buFont typeface="Arial" panose="020B0604020202020204" pitchFamily="34" charset="0"/>
                <a:buChar char="•"/>
              </a:pPr>
              <a:r>
                <a:rPr lang="en-GB" sz="2800" dirty="0"/>
                <a:t>Three homogeneous differential drive robots:</a:t>
              </a:r>
            </a:p>
            <a:p>
              <a:pPr marL="914400" lvl="1" indent="-457200">
                <a:buFont typeface="Courier New" panose="02070309020205020404" pitchFamily="49" charset="0"/>
                <a:buChar char="o"/>
              </a:pPr>
              <a:r>
                <a:rPr lang="en-GB" sz="2800" dirty="0"/>
                <a:t>Bespoke PCB design</a:t>
              </a:r>
            </a:p>
            <a:p>
              <a:pPr marL="914400" lvl="1" indent="-457200">
                <a:buFont typeface="Courier New" panose="02070309020205020404" pitchFamily="49" charset="0"/>
                <a:buChar char="o"/>
              </a:pPr>
              <a:r>
                <a:rPr lang="en-GB" sz="2800" dirty="0"/>
                <a:t>Robust and configurable mechanical design</a:t>
              </a:r>
            </a:p>
            <a:p>
              <a:pPr marL="457200" indent="-457200">
                <a:buFont typeface="Arial" panose="020B0604020202020204" pitchFamily="34" charset="0"/>
                <a:buChar char="•"/>
              </a:pPr>
              <a:r>
                <a:rPr lang="en-GB" sz="2800" dirty="0"/>
                <a:t>Robotic Operating System (ROS) architecture with modular and customisable software design</a:t>
              </a:r>
            </a:p>
            <a:p>
              <a:pPr marL="457200" indent="-457200">
                <a:buFont typeface="Arial" panose="020B0604020202020204" pitchFamily="34" charset="0"/>
                <a:buChar char="•"/>
              </a:pPr>
              <a:r>
                <a:rPr lang="en-GB" sz="2800" dirty="0"/>
                <a:t>Scalable multi-agent communication system </a:t>
              </a:r>
            </a:p>
            <a:p>
              <a:pPr marL="457200" indent="-457200">
                <a:buFont typeface="Arial" panose="020B0604020202020204" pitchFamily="34" charset="0"/>
                <a:buChar char="•"/>
              </a:pPr>
              <a:r>
                <a:rPr lang="en-GB" sz="2800" dirty="0"/>
                <a:t>Computer Vision object detection system</a:t>
              </a:r>
            </a:p>
            <a:p>
              <a:pPr marL="457200" indent="-457200">
                <a:buFont typeface="Arial" panose="020B0604020202020204" pitchFamily="34" charset="0"/>
                <a:buChar char="•"/>
              </a:pPr>
              <a:r>
                <a:rPr lang="en-GB" sz="2800" dirty="0"/>
                <a:t>Differential Drive Control system </a:t>
              </a:r>
            </a:p>
            <a:p>
              <a:pPr marL="457200" indent="-457200">
                <a:buFont typeface="Arial" panose="020B0604020202020204" pitchFamily="34" charset="0"/>
                <a:buChar char="•"/>
              </a:pPr>
              <a:r>
                <a:rPr lang="en-GB" sz="2800" dirty="0"/>
                <a:t>Odometry and sensor fusion systems</a:t>
              </a:r>
            </a:p>
            <a:p>
              <a:pPr marL="457200" indent="-457200">
                <a:buFont typeface="Arial" panose="020B0604020202020204" pitchFamily="34" charset="0"/>
                <a:buChar char="•"/>
              </a:pPr>
              <a:r>
                <a:rPr lang="en-GB" sz="2800" dirty="0"/>
                <a:t>ROS SLAM implementation</a:t>
              </a:r>
            </a:p>
            <a:p>
              <a:pPr marL="457200" indent="-457200">
                <a:buFont typeface="Arial" panose="020B0604020202020204" pitchFamily="34" charset="0"/>
                <a:buChar char="•"/>
              </a:pPr>
              <a:r>
                <a:rPr lang="en-GB" sz="2800" dirty="0"/>
                <a:t>Modular testing environment</a:t>
              </a:r>
            </a:p>
          </p:txBody>
        </p:sp>
      </p:grpSp>
      <p:grpSp>
        <p:nvGrpSpPr>
          <p:cNvPr id="30" name="Group 29">
            <a:extLst>
              <a:ext uri="{FF2B5EF4-FFF2-40B4-BE49-F238E27FC236}">
                <a16:creationId xmlns:a16="http://schemas.microsoft.com/office/drawing/2014/main" id="{44F6C575-2E64-4E4C-BD37-C08475B29810}"/>
              </a:ext>
            </a:extLst>
          </p:cNvPr>
          <p:cNvGrpSpPr/>
          <p:nvPr/>
        </p:nvGrpSpPr>
        <p:grpSpPr>
          <a:xfrm>
            <a:off x="11262733" y="8392658"/>
            <a:ext cx="9144000" cy="12700306"/>
            <a:chOff x="838200" y="9639300"/>
            <a:chExt cx="8267700" cy="7772400"/>
          </a:xfrm>
        </p:grpSpPr>
        <p:grpSp>
          <p:nvGrpSpPr>
            <p:cNvPr id="31" name="Group 30">
              <a:extLst>
                <a:ext uri="{FF2B5EF4-FFF2-40B4-BE49-F238E27FC236}">
                  <a16:creationId xmlns:a16="http://schemas.microsoft.com/office/drawing/2014/main" id="{54473E97-ED7D-4AD3-A918-FF0BD4734E54}"/>
                </a:ext>
              </a:extLst>
            </p:cNvPr>
            <p:cNvGrpSpPr/>
            <p:nvPr/>
          </p:nvGrpSpPr>
          <p:grpSpPr>
            <a:xfrm>
              <a:off x="838200" y="9639300"/>
              <a:ext cx="8267700" cy="7772400"/>
              <a:chOff x="838200" y="9639300"/>
              <a:chExt cx="8267700" cy="7772400"/>
            </a:xfrm>
          </p:grpSpPr>
          <p:sp>
            <p:nvSpPr>
              <p:cNvPr id="33" name="Rectangle: Rounded Corners 32">
                <a:extLst>
                  <a:ext uri="{FF2B5EF4-FFF2-40B4-BE49-F238E27FC236}">
                    <a16:creationId xmlns:a16="http://schemas.microsoft.com/office/drawing/2014/main" id="{A1441C5E-AA7C-4512-A0D1-5B6022ABC0D8}"/>
                  </a:ext>
                </a:extLst>
              </p:cNvPr>
              <p:cNvSpPr/>
              <p:nvPr/>
            </p:nvSpPr>
            <p:spPr>
              <a:xfrm>
                <a:off x="838200" y="9639300"/>
                <a:ext cx="8267700" cy="7772400"/>
              </a:xfrm>
              <a:prstGeom prst="roundRect">
                <a:avLst>
                  <a:gd name="adj" fmla="val 11407"/>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2B083B45-786B-4CA7-BD6C-DD41FE90A35E}"/>
                  </a:ext>
                </a:extLst>
              </p:cNvPr>
              <p:cNvSpPr txBox="1"/>
              <p:nvPr/>
            </p:nvSpPr>
            <p:spPr>
              <a:xfrm>
                <a:off x="1470124" y="9810750"/>
                <a:ext cx="5935218" cy="1752600"/>
              </a:xfrm>
              <a:prstGeom prst="rect">
                <a:avLst/>
              </a:prstGeom>
              <a:noFill/>
            </p:spPr>
            <p:txBody>
              <a:bodyPr wrap="square" rtlCol="0">
                <a:noAutofit/>
              </a:bodyPr>
              <a:lstStyle/>
              <a:p>
                <a:r>
                  <a:rPr lang="en-GB" sz="8000" dirty="0"/>
                  <a:t>Components</a:t>
                </a:r>
              </a:p>
            </p:txBody>
          </p:sp>
        </p:grpSp>
        <p:sp>
          <p:nvSpPr>
            <p:cNvPr id="32" name="TextBox 31">
              <a:extLst>
                <a:ext uri="{FF2B5EF4-FFF2-40B4-BE49-F238E27FC236}">
                  <a16:creationId xmlns:a16="http://schemas.microsoft.com/office/drawing/2014/main" id="{87065B18-7C02-4D74-85C6-AC484465A50D}"/>
                </a:ext>
              </a:extLst>
            </p:cNvPr>
            <p:cNvSpPr txBox="1"/>
            <p:nvPr/>
          </p:nvSpPr>
          <p:spPr>
            <a:xfrm>
              <a:off x="1364671" y="10693506"/>
              <a:ext cx="7712183" cy="4435754"/>
            </a:xfrm>
            <a:prstGeom prst="rect">
              <a:avLst/>
            </a:prstGeom>
            <a:noFill/>
          </p:spPr>
          <p:txBody>
            <a:bodyPr wrap="square" rtlCol="0">
              <a:spAutoFit/>
            </a:bodyPr>
            <a:lstStyle/>
            <a:p>
              <a:pPr>
                <a:spcAft>
                  <a:spcPts val="1800"/>
                </a:spcAft>
              </a:pPr>
              <a:r>
                <a:rPr lang="en-GB" sz="2800" dirty="0"/>
                <a:t>Following research, the following components were chosen:</a:t>
              </a:r>
            </a:p>
            <a:p>
              <a:pPr marL="457200" indent="-457200">
                <a:buFont typeface="Arial" panose="020B0604020202020204" pitchFamily="34" charset="0"/>
                <a:buChar char="•"/>
              </a:pPr>
              <a:r>
                <a:rPr lang="en-GB" sz="2800" dirty="0"/>
                <a:t>Pre-built </a:t>
              </a:r>
              <a:r>
                <a:rPr lang="en-GB" sz="2800" dirty="0" err="1"/>
                <a:t>Pololu</a:t>
              </a:r>
              <a:r>
                <a:rPr lang="en-GB" sz="2800" dirty="0"/>
                <a:t> </a:t>
              </a:r>
              <a:r>
                <a:rPr lang="en-GB" sz="2800" dirty="0" err="1"/>
                <a:t>Romi</a:t>
              </a:r>
              <a:r>
                <a:rPr lang="en-GB" sz="2800" dirty="0"/>
                <a:t> chassis kit:</a:t>
              </a:r>
            </a:p>
            <a:p>
              <a:pPr marL="914400" lvl="1" indent="-457200">
                <a:buFont typeface="Courier New" panose="02070309020205020404" pitchFamily="49" charset="0"/>
                <a:buChar char="o"/>
              </a:pPr>
              <a:r>
                <a:rPr lang="en-GB" sz="2800" dirty="0"/>
                <a:t>Chassis and Wheels</a:t>
              </a:r>
            </a:p>
            <a:p>
              <a:pPr marL="914400" lvl="1" indent="-457200">
                <a:buFont typeface="Courier New" panose="02070309020205020404" pitchFamily="49" charset="0"/>
                <a:buChar char="o"/>
              </a:pPr>
              <a:r>
                <a:rPr lang="en-GB" sz="2800" dirty="0"/>
                <a:t>120:1 Geared Motors</a:t>
              </a:r>
            </a:p>
            <a:p>
              <a:pPr marL="914400" lvl="1" indent="-457200">
                <a:buFont typeface="Courier New" panose="02070309020205020404" pitchFamily="49" charset="0"/>
                <a:buChar char="o"/>
              </a:pPr>
              <a:r>
                <a:rPr lang="en-GB" sz="2800" dirty="0"/>
                <a:t>Hall-effect Quadrature Encoders</a:t>
              </a:r>
            </a:p>
            <a:p>
              <a:pPr marL="457200" indent="-457200">
                <a:buFont typeface="Arial" panose="020B0604020202020204" pitchFamily="34" charset="0"/>
                <a:buChar char="•"/>
              </a:pPr>
              <a:r>
                <a:rPr lang="en-GB" sz="2800" dirty="0" err="1"/>
                <a:t>Pololu</a:t>
              </a:r>
              <a:r>
                <a:rPr lang="en-GB" sz="2800" dirty="0"/>
                <a:t> Motor Driver and Power Distribution Board</a:t>
              </a:r>
            </a:p>
            <a:p>
              <a:pPr marL="457200" indent="-457200">
                <a:buFont typeface="Arial" panose="020B0604020202020204" pitchFamily="34" charset="0"/>
                <a:buChar char="•"/>
              </a:pPr>
              <a:r>
                <a:rPr lang="en-GB" sz="2800" dirty="0"/>
                <a:t>Raspberry Pi 3B+</a:t>
              </a:r>
            </a:p>
            <a:p>
              <a:pPr marL="457200" indent="-457200">
                <a:buFont typeface="Arial" panose="020B0604020202020204" pitchFamily="34" charset="0"/>
                <a:buChar char="•"/>
              </a:pPr>
              <a:r>
                <a:rPr lang="en-GB" sz="2800" dirty="0"/>
                <a:t>Pi Camera</a:t>
              </a:r>
            </a:p>
            <a:p>
              <a:pPr marL="457200" indent="-457200">
                <a:buFont typeface="Arial" panose="020B0604020202020204" pitchFamily="34" charset="0"/>
                <a:buChar char="•"/>
              </a:pPr>
              <a:r>
                <a:rPr lang="en-GB" sz="2800" dirty="0"/>
                <a:t>HC-SR04 Ultrasonic Sensors</a:t>
              </a:r>
            </a:p>
            <a:p>
              <a:pPr marL="457200" indent="-457200">
                <a:spcAft>
                  <a:spcPts val="1800"/>
                </a:spcAft>
                <a:buFont typeface="Arial" panose="020B0604020202020204" pitchFamily="34" charset="0"/>
                <a:buChar char="•"/>
              </a:pPr>
              <a:r>
                <a:rPr lang="en-GB" sz="2800" dirty="0"/>
                <a:t>MPU-6050 6-DOF Inertial Measurement Unit</a:t>
              </a:r>
            </a:p>
            <a:p>
              <a:pPr>
                <a:spcAft>
                  <a:spcPts val="1800"/>
                </a:spcAft>
              </a:pPr>
              <a:r>
                <a:rPr lang="en-GB" sz="2800" dirty="0"/>
                <a:t>These were integrated together using a bespoke Printed Circuit Board (PCB).</a:t>
              </a:r>
            </a:p>
            <a:p>
              <a:pPr marL="457200" indent="-457200">
                <a:buFont typeface="Arial" panose="020B0604020202020204" pitchFamily="34" charset="0"/>
                <a:buChar char="•"/>
              </a:pPr>
              <a:endParaRPr lang="en-GB" sz="2800" dirty="0"/>
            </a:p>
            <a:p>
              <a:endParaRPr lang="en-GB" sz="2800" dirty="0"/>
            </a:p>
          </p:txBody>
        </p:sp>
      </p:grpSp>
      <p:sp>
        <p:nvSpPr>
          <p:cNvPr id="38" name="TextBox 37">
            <a:extLst>
              <a:ext uri="{FF2B5EF4-FFF2-40B4-BE49-F238E27FC236}">
                <a16:creationId xmlns:a16="http://schemas.microsoft.com/office/drawing/2014/main" id="{C4D6AD20-D2EC-4E56-BA07-8FA9EF51A5D5}"/>
              </a:ext>
            </a:extLst>
          </p:cNvPr>
          <p:cNvSpPr txBox="1"/>
          <p:nvPr/>
        </p:nvSpPr>
        <p:spPr>
          <a:xfrm>
            <a:off x="13488340" y="19971587"/>
            <a:ext cx="5023431" cy="461665"/>
          </a:xfrm>
          <a:prstGeom prst="rect">
            <a:avLst/>
          </a:prstGeom>
          <a:noFill/>
        </p:spPr>
        <p:txBody>
          <a:bodyPr wrap="square" rtlCol="0">
            <a:spAutoFit/>
          </a:bodyPr>
          <a:lstStyle/>
          <a:p>
            <a:r>
              <a:rPr lang="en-GB" sz="2400" dirty="0"/>
              <a:t>Figure 1: Unassembled components</a:t>
            </a:r>
          </a:p>
        </p:txBody>
      </p:sp>
      <p:pic>
        <p:nvPicPr>
          <p:cNvPr id="41" name="Picture 40">
            <a:extLst>
              <a:ext uri="{FF2B5EF4-FFF2-40B4-BE49-F238E27FC236}">
                <a16:creationId xmlns:a16="http://schemas.microsoft.com/office/drawing/2014/main" id="{9F92B048-5F86-4702-B273-C67FB2EE8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3727245" y="14310508"/>
            <a:ext cx="4060292" cy="7803633"/>
          </a:xfrm>
          <a:prstGeom prst="rect">
            <a:avLst/>
          </a:prstGeom>
        </p:spPr>
      </p:pic>
    </p:spTree>
    <p:extLst>
      <p:ext uri="{BB962C8B-B14F-4D97-AF65-F5344CB8AC3E}">
        <p14:creationId xmlns:p14="http://schemas.microsoft.com/office/powerpoint/2010/main" val="340397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4E86AFD-7003-4EE4-B56D-8306F4016829}"/>
              </a:ext>
            </a:extLst>
          </p:cNvPr>
          <p:cNvSpPr/>
          <p:nvPr/>
        </p:nvSpPr>
        <p:spPr>
          <a:xfrm>
            <a:off x="3175" y="6619869"/>
            <a:ext cx="21383625" cy="236632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6BF77DFF-7737-4B1F-9CDF-CCEA74028285}"/>
              </a:ext>
            </a:extLst>
          </p:cNvPr>
          <p:cNvSpPr txBox="1"/>
          <p:nvPr/>
        </p:nvSpPr>
        <p:spPr>
          <a:xfrm>
            <a:off x="1332360" y="738387"/>
            <a:ext cx="13753528" cy="5324535"/>
          </a:xfrm>
          <a:prstGeom prst="rect">
            <a:avLst/>
          </a:prstGeom>
          <a:noFill/>
        </p:spPr>
        <p:txBody>
          <a:bodyPr wrap="square" rtlCol="0">
            <a:spAutoFit/>
          </a:bodyPr>
          <a:lstStyle/>
          <a:p>
            <a:r>
              <a:rPr lang="en-GB" sz="9300" dirty="0">
                <a:solidFill>
                  <a:prstClr val="black"/>
                </a:solidFill>
                <a:latin typeface="Calibri Light" panose="020F0302020204030204"/>
                <a:ea typeface="+mj-ea"/>
                <a:cs typeface="+mj-cs"/>
              </a:rPr>
              <a:t>Co-operative Robotics Using Environmental Sensors</a:t>
            </a:r>
            <a:br>
              <a:rPr lang="en-GB" sz="93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Peter De </a:t>
            </a:r>
            <a:r>
              <a:rPr lang="en-GB" sz="4800" dirty="0" err="1">
                <a:solidFill>
                  <a:prstClr val="black"/>
                </a:solidFill>
                <a:latin typeface="Calibri Light" panose="020F0302020204030204"/>
                <a:ea typeface="+mj-ea"/>
                <a:cs typeface="+mj-cs"/>
              </a:rPr>
              <a:t>Jonckheere</a:t>
            </a:r>
            <a:r>
              <a:rPr lang="en-GB" sz="4800" dirty="0">
                <a:solidFill>
                  <a:prstClr val="black"/>
                </a:solidFill>
                <a:latin typeface="Calibri Light" panose="020F0302020204030204"/>
                <a:ea typeface="+mj-ea"/>
                <a:cs typeface="+mj-cs"/>
              </a:rPr>
              <a:t>, R David Dunphy, Andrew Fagan, </a:t>
            </a:r>
            <a:br>
              <a:rPr lang="en-GB" sz="48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Matthew Gaffney, Kyle Miller</a:t>
            </a:r>
            <a:br>
              <a:rPr lang="en-GB" sz="9300" dirty="0">
                <a:solidFill>
                  <a:prstClr val="black"/>
                </a:solidFill>
                <a:latin typeface="Calibri Light" panose="020F0302020204030204"/>
                <a:ea typeface="+mj-ea"/>
                <a:cs typeface="+mj-cs"/>
              </a:rPr>
            </a:br>
            <a:endParaRPr lang="en-GB" dirty="0"/>
          </a:p>
        </p:txBody>
      </p:sp>
      <p:graphicFrame>
        <p:nvGraphicFramePr>
          <p:cNvPr id="8" name="Table 7">
            <a:extLst>
              <a:ext uri="{FF2B5EF4-FFF2-40B4-BE49-F238E27FC236}">
                <a16:creationId xmlns:a16="http://schemas.microsoft.com/office/drawing/2014/main" id="{7E635319-2202-403A-A74A-6EA38A4E1530}"/>
              </a:ext>
            </a:extLst>
          </p:cNvPr>
          <p:cNvGraphicFramePr>
            <a:graphicFrameLocks noGrp="1"/>
          </p:cNvGraphicFramePr>
          <p:nvPr>
            <p:extLst>
              <p:ext uri="{D42A27DB-BD31-4B8C-83A1-F6EECF244321}">
                <p14:modId xmlns:p14="http://schemas.microsoft.com/office/powerpoint/2010/main" val="840280437"/>
              </p:ext>
            </p:extLst>
          </p:nvPr>
        </p:nvGraphicFramePr>
        <p:xfrm>
          <a:off x="0" y="5513834"/>
          <a:ext cx="21386800" cy="1098176"/>
        </p:xfrm>
        <a:graphic>
          <a:graphicData uri="http://schemas.openxmlformats.org/drawingml/2006/table">
            <a:tbl>
              <a:tblPr firstRow="1" bandRow="1">
                <a:tableStyleId>{5C22544A-7EE6-4342-B048-85BDC9FD1C3A}</a:tableStyleId>
              </a:tblPr>
              <a:tblGrid>
                <a:gridCol w="21386800">
                  <a:extLst>
                    <a:ext uri="{9D8B030D-6E8A-4147-A177-3AD203B41FA5}">
                      <a16:colId xmlns:a16="http://schemas.microsoft.com/office/drawing/2014/main" val="1925065556"/>
                    </a:ext>
                  </a:extLst>
                </a:gridCol>
              </a:tblGrid>
              <a:tr h="1098176">
                <a:tc>
                  <a:txBody>
                    <a:bodyPr/>
                    <a:lstStyle/>
                    <a:p>
                      <a:pPr marL="0" marR="0" lvl="0" indent="0" algn="l" defTabSz="2952323" rtl="0" eaLnBrk="1" fontAlgn="auto" latinLnBrk="0" hangingPunct="1">
                        <a:lnSpc>
                          <a:spcPct val="100000"/>
                        </a:lnSpc>
                        <a:spcBef>
                          <a:spcPts val="0"/>
                        </a:spcBef>
                        <a:spcAft>
                          <a:spcPts val="0"/>
                        </a:spcAft>
                        <a:buClrTx/>
                        <a:buSzTx/>
                        <a:buFontTx/>
                        <a:buNone/>
                        <a:tabLst/>
                        <a:defRPr/>
                      </a:pPr>
                      <a:endParaRPr lang="en-GB" sz="3600" dirty="0">
                        <a:solidFill>
                          <a:schemeClr val="bg1"/>
                        </a:solidFill>
                        <a:latin typeface="Helvetica" panose="020B0604020202020204" pitchFamily="34" charset="0"/>
                        <a:cs typeface="Helvetica" panose="020B0604020202020204" pitchFamily="34" charset="0"/>
                      </a:endParaRPr>
                    </a:p>
                  </a:txBody>
                  <a:tcPr marL="180000" marR="180000" marT="108000" marB="108000">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5551729"/>
                  </a:ext>
                </a:extLst>
              </a:tr>
            </a:tbl>
          </a:graphicData>
        </a:graphic>
      </p:graphicFrame>
      <p:grpSp>
        <p:nvGrpSpPr>
          <p:cNvPr id="5" name="Group 4">
            <a:extLst>
              <a:ext uri="{FF2B5EF4-FFF2-40B4-BE49-F238E27FC236}">
                <a16:creationId xmlns:a16="http://schemas.microsoft.com/office/drawing/2014/main" id="{E6830100-F600-438B-9F65-4726AF65A9DE}"/>
              </a:ext>
            </a:extLst>
          </p:cNvPr>
          <p:cNvGrpSpPr/>
          <p:nvPr/>
        </p:nvGrpSpPr>
        <p:grpSpPr>
          <a:xfrm>
            <a:off x="11412277" y="19650778"/>
            <a:ext cx="9311871" cy="10430025"/>
            <a:chOff x="471818" y="9639300"/>
            <a:chExt cx="8634082" cy="7923813"/>
          </a:xfrm>
        </p:grpSpPr>
        <p:grpSp>
          <p:nvGrpSpPr>
            <p:cNvPr id="6" name="Group 5">
              <a:extLst>
                <a:ext uri="{FF2B5EF4-FFF2-40B4-BE49-F238E27FC236}">
                  <a16:creationId xmlns:a16="http://schemas.microsoft.com/office/drawing/2014/main" id="{2D2DAE06-8250-4B86-B4D3-9F73BF066D00}"/>
                </a:ext>
              </a:extLst>
            </p:cNvPr>
            <p:cNvGrpSpPr/>
            <p:nvPr/>
          </p:nvGrpSpPr>
          <p:grpSpPr>
            <a:xfrm>
              <a:off x="471818" y="9639300"/>
              <a:ext cx="8634082" cy="7772400"/>
              <a:chOff x="471818" y="9639300"/>
              <a:chExt cx="8634082" cy="7772400"/>
            </a:xfrm>
          </p:grpSpPr>
          <p:sp>
            <p:nvSpPr>
              <p:cNvPr id="9" name="Rectangle: Rounded Corners 8">
                <a:extLst>
                  <a:ext uri="{FF2B5EF4-FFF2-40B4-BE49-F238E27FC236}">
                    <a16:creationId xmlns:a16="http://schemas.microsoft.com/office/drawing/2014/main" id="{466A75C0-2942-4FEC-890F-0111FBA17F09}"/>
                  </a:ext>
                </a:extLst>
              </p:cNvPr>
              <p:cNvSpPr/>
              <p:nvPr/>
            </p:nvSpPr>
            <p:spPr>
              <a:xfrm>
                <a:off x="471818" y="9639300"/>
                <a:ext cx="8634082" cy="7772400"/>
              </a:xfrm>
              <a:prstGeom prst="roundRect">
                <a:avLst>
                  <a:gd name="adj" fmla="val 7917"/>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23ECEC4-8DB8-4B67-86BA-A43EFAC689B3}"/>
                  </a:ext>
                </a:extLst>
              </p:cNvPr>
              <p:cNvSpPr txBox="1"/>
              <p:nvPr/>
            </p:nvSpPr>
            <p:spPr>
              <a:xfrm>
                <a:off x="1470124" y="9810750"/>
                <a:ext cx="6374946" cy="1752600"/>
              </a:xfrm>
              <a:prstGeom prst="rect">
                <a:avLst/>
              </a:prstGeom>
              <a:noFill/>
            </p:spPr>
            <p:txBody>
              <a:bodyPr wrap="square" rtlCol="0">
                <a:noAutofit/>
              </a:bodyPr>
              <a:lstStyle/>
              <a:p>
                <a:r>
                  <a:rPr lang="en-GB" sz="8000" dirty="0"/>
                  <a:t>AI</a:t>
                </a:r>
              </a:p>
            </p:txBody>
          </p:sp>
        </p:grpSp>
        <p:sp>
          <p:nvSpPr>
            <p:cNvPr id="7" name="TextBox 6">
              <a:extLst>
                <a:ext uri="{FF2B5EF4-FFF2-40B4-BE49-F238E27FC236}">
                  <a16:creationId xmlns:a16="http://schemas.microsoft.com/office/drawing/2014/main" id="{1CFE4F9D-9FFB-4D8A-98D2-CF4A717F027C}"/>
                </a:ext>
              </a:extLst>
            </p:cNvPr>
            <p:cNvSpPr txBox="1"/>
            <p:nvPr/>
          </p:nvSpPr>
          <p:spPr>
            <a:xfrm>
              <a:off x="980488" y="10945965"/>
              <a:ext cx="7723138" cy="6617148"/>
            </a:xfrm>
            <a:prstGeom prst="rect">
              <a:avLst/>
            </a:prstGeom>
            <a:noFill/>
          </p:spPr>
          <p:txBody>
            <a:bodyPr wrap="square" rtlCol="0">
              <a:spAutoFit/>
            </a:bodyPr>
            <a:lstStyle/>
            <a:p>
              <a:r>
                <a:rPr lang="en-GB" sz="2800" dirty="0"/>
                <a:t>The artificial intelligence control module is used by the robot to solve the maze using its map of the environment. Given a SLAM-generated map and a set of available actions, the AI API will allow the agent to be programmed using normal AI techniques such as those used in games.</a:t>
              </a:r>
            </a:p>
            <a:p>
              <a:endParaRPr lang="en-GB" sz="2800" dirty="0"/>
            </a:p>
            <a:p>
              <a:r>
                <a:rPr lang="en-GB" sz="2800" dirty="0"/>
                <a:t>For example, a modified depth-first search algorithm can be used to attempt to solve the maze by exploring each path in turn as if it were a node on a tree. </a:t>
              </a:r>
            </a:p>
            <a:p>
              <a:endParaRPr lang="en-GB" sz="2800" dirty="0"/>
            </a:p>
            <a:p>
              <a:r>
                <a:rPr lang="en-GB" sz="2800" dirty="0"/>
                <a:t>This will allow a single robot to search the maze, and by making co-operative decisions on path selection multiple robots can search the maze more efficiently. By sharing the maps between robots and co-operating to decide on best exploration paths, the maze searching algorithm can be improved. </a:t>
              </a:r>
            </a:p>
            <a:p>
              <a:endParaRPr lang="en-GB" sz="2800" dirty="0"/>
            </a:p>
            <a:p>
              <a:r>
                <a:rPr lang="en-GB" sz="2800" dirty="0"/>
                <a:t> </a:t>
              </a:r>
            </a:p>
            <a:p>
              <a:endParaRPr lang="en-GB" sz="2800" dirty="0"/>
            </a:p>
          </p:txBody>
        </p:sp>
      </p:grpSp>
      <p:grpSp>
        <p:nvGrpSpPr>
          <p:cNvPr id="11" name="Group 10">
            <a:extLst>
              <a:ext uri="{FF2B5EF4-FFF2-40B4-BE49-F238E27FC236}">
                <a16:creationId xmlns:a16="http://schemas.microsoft.com/office/drawing/2014/main" id="{E3FAC4F4-CC32-4ADD-A779-C963E3E8E032}"/>
              </a:ext>
            </a:extLst>
          </p:cNvPr>
          <p:cNvGrpSpPr/>
          <p:nvPr/>
        </p:nvGrpSpPr>
        <p:grpSpPr>
          <a:xfrm>
            <a:off x="11359854" y="7311720"/>
            <a:ext cx="9364294" cy="11639349"/>
            <a:chOff x="857034" y="9639300"/>
            <a:chExt cx="8248866" cy="7772400"/>
          </a:xfrm>
        </p:grpSpPr>
        <p:grpSp>
          <p:nvGrpSpPr>
            <p:cNvPr id="12" name="Group 11">
              <a:extLst>
                <a:ext uri="{FF2B5EF4-FFF2-40B4-BE49-F238E27FC236}">
                  <a16:creationId xmlns:a16="http://schemas.microsoft.com/office/drawing/2014/main" id="{796C2818-3393-4B9F-90D2-C5516E0BBA37}"/>
                </a:ext>
              </a:extLst>
            </p:cNvPr>
            <p:cNvGrpSpPr/>
            <p:nvPr/>
          </p:nvGrpSpPr>
          <p:grpSpPr>
            <a:xfrm>
              <a:off x="857034" y="9639300"/>
              <a:ext cx="8248866" cy="7772400"/>
              <a:chOff x="857034" y="9639300"/>
              <a:chExt cx="8248866" cy="7772400"/>
            </a:xfrm>
          </p:grpSpPr>
          <p:sp>
            <p:nvSpPr>
              <p:cNvPr id="14" name="Rectangle: Rounded Corners 13">
                <a:extLst>
                  <a:ext uri="{FF2B5EF4-FFF2-40B4-BE49-F238E27FC236}">
                    <a16:creationId xmlns:a16="http://schemas.microsoft.com/office/drawing/2014/main" id="{70E671B2-3978-4153-980D-5E22BDFC42DA}"/>
                  </a:ext>
                </a:extLst>
              </p:cNvPr>
              <p:cNvSpPr/>
              <p:nvPr/>
            </p:nvSpPr>
            <p:spPr>
              <a:xfrm>
                <a:off x="857034" y="9639300"/>
                <a:ext cx="8248866" cy="7772400"/>
              </a:xfrm>
              <a:prstGeom prst="roundRect">
                <a:avLst>
                  <a:gd name="adj" fmla="val 6692"/>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22D8E54C-B575-4B61-95B8-0C2DD8B42934}"/>
                  </a:ext>
                </a:extLst>
              </p:cNvPr>
              <p:cNvSpPr txBox="1"/>
              <p:nvPr/>
            </p:nvSpPr>
            <p:spPr>
              <a:xfrm>
                <a:off x="1470124" y="9810750"/>
                <a:ext cx="5935218" cy="1752600"/>
              </a:xfrm>
              <a:prstGeom prst="rect">
                <a:avLst/>
              </a:prstGeom>
              <a:noFill/>
            </p:spPr>
            <p:txBody>
              <a:bodyPr wrap="square" rtlCol="0">
                <a:noAutofit/>
              </a:bodyPr>
              <a:lstStyle/>
              <a:p>
                <a:r>
                  <a:rPr lang="en-GB" sz="8000" dirty="0"/>
                  <a:t>SLAM</a:t>
                </a:r>
              </a:p>
            </p:txBody>
          </p:sp>
        </p:grpSp>
        <p:sp>
          <p:nvSpPr>
            <p:cNvPr id="13" name="TextBox 12">
              <a:extLst>
                <a:ext uri="{FF2B5EF4-FFF2-40B4-BE49-F238E27FC236}">
                  <a16:creationId xmlns:a16="http://schemas.microsoft.com/office/drawing/2014/main" id="{9B8BFEA4-5BB7-47C5-9056-4C90383361F3}"/>
                </a:ext>
              </a:extLst>
            </p:cNvPr>
            <p:cNvSpPr txBox="1"/>
            <p:nvPr/>
          </p:nvSpPr>
          <p:spPr>
            <a:xfrm>
              <a:off x="1382762" y="10687050"/>
              <a:ext cx="7178576" cy="4089923"/>
            </a:xfrm>
            <a:prstGeom prst="rect">
              <a:avLst/>
            </a:prstGeom>
            <a:noFill/>
          </p:spPr>
          <p:txBody>
            <a:bodyPr wrap="square" rtlCol="0">
              <a:spAutoFit/>
            </a:bodyPr>
            <a:lstStyle/>
            <a:p>
              <a:pPr marL="457200" indent="-457200">
                <a:buFont typeface="Arial" panose="020B0604020202020204" pitchFamily="34" charset="0"/>
                <a:buChar char="•"/>
              </a:pPr>
              <a:r>
                <a:rPr lang="en-GB" sz="2800" dirty="0"/>
                <a:t>Simultaneous Localisation And Mapping</a:t>
              </a:r>
            </a:p>
            <a:p>
              <a:pPr marL="457200" indent="-457200">
                <a:buFont typeface="Arial" panose="020B0604020202020204" pitchFamily="34" charset="0"/>
                <a:buChar char="•"/>
              </a:pPr>
              <a:r>
                <a:rPr lang="en-GB" sz="2800" dirty="0"/>
                <a:t>Allows the robot to:</a:t>
              </a:r>
            </a:p>
            <a:p>
              <a:pPr marL="914400" lvl="1" indent="-457200">
                <a:buFont typeface="Courier New" panose="02070309020205020404" pitchFamily="49" charset="0"/>
                <a:buChar char="o"/>
              </a:pPr>
              <a:r>
                <a:rPr lang="en-GB" sz="2800" dirty="0"/>
                <a:t>build a map of the environment</a:t>
              </a:r>
            </a:p>
            <a:p>
              <a:pPr marL="914400" lvl="1" indent="-457200">
                <a:buFont typeface="Courier New" panose="02070309020205020404" pitchFamily="49" charset="0"/>
                <a:buChar char="o"/>
              </a:pPr>
              <a:r>
                <a:rPr lang="en-GB" sz="2800" dirty="0"/>
                <a:t>know its location within the map</a:t>
              </a:r>
            </a:p>
            <a:p>
              <a:pPr marL="457200" indent="-457200">
                <a:buFont typeface="Arial" panose="020B0604020202020204" pitchFamily="34" charset="0"/>
                <a:buChar char="•"/>
              </a:pPr>
              <a:r>
                <a:rPr lang="en-GB" sz="2800" dirty="0"/>
                <a:t>Used for exploring environments where prior knowledge of a map cannot be relied upon</a:t>
              </a:r>
            </a:p>
            <a:p>
              <a:pPr marL="457200" indent="-457200">
                <a:buFont typeface="Arial" panose="020B0604020202020204" pitchFamily="34" charset="0"/>
                <a:buChar char="•"/>
              </a:pPr>
              <a:r>
                <a:rPr lang="en-GB" sz="2800" dirty="0"/>
                <a:t>Relies on odometry obtained from sensor fusion algorithms</a:t>
              </a:r>
            </a:p>
            <a:p>
              <a:pPr marL="457200" indent="-457200">
                <a:buFont typeface="Arial" panose="020B0604020202020204" pitchFamily="34" charset="0"/>
                <a:buChar char="•"/>
              </a:pPr>
              <a:r>
                <a:rPr lang="en-GB" sz="2800" dirty="0"/>
                <a:t>Multiple algorithms researched and available for ROS integration</a:t>
              </a:r>
            </a:p>
            <a:p>
              <a:pPr marL="457200" indent="-457200">
                <a:buFont typeface="Arial" panose="020B0604020202020204" pitchFamily="34" charset="0"/>
                <a:buChar char="•"/>
              </a:pPr>
              <a:r>
                <a:rPr lang="en-GB" sz="2800" dirty="0"/>
                <a:t>Implemented using the </a:t>
              </a:r>
              <a:r>
                <a:rPr lang="en-GB" sz="2800" dirty="0" err="1"/>
                <a:t>Gmapping</a:t>
              </a:r>
              <a:r>
                <a:rPr lang="en-GB" sz="2800" dirty="0"/>
                <a:t> and </a:t>
              </a:r>
              <a:r>
                <a:rPr lang="en-GB" sz="2800" dirty="0" err="1"/>
                <a:t>Robot_localization</a:t>
              </a:r>
              <a:r>
                <a:rPr lang="en-GB" sz="2800" dirty="0"/>
                <a:t> packages</a:t>
              </a:r>
            </a:p>
            <a:p>
              <a:pPr marL="457200" indent="-457200">
                <a:buFont typeface="Arial" panose="020B0604020202020204" pitchFamily="34" charset="0"/>
                <a:buChar char="•"/>
              </a:pPr>
              <a:r>
                <a:rPr lang="en-GB" sz="2800" dirty="0" err="1"/>
                <a:t>Gmapping</a:t>
              </a:r>
              <a:r>
                <a:rPr lang="en-GB" sz="2800" dirty="0"/>
                <a:t> uses the particle filter approach, a probabilistic method for implementing SLAM</a:t>
              </a:r>
            </a:p>
          </p:txBody>
        </p:sp>
      </p:grpSp>
      <p:grpSp>
        <p:nvGrpSpPr>
          <p:cNvPr id="16" name="Group 15">
            <a:extLst>
              <a:ext uri="{FF2B5EF4-FFF2-40B4-BE49-F238E27FC236}">
                <a16:creationId xmlns:a16="http://schemas.microsoft.com/office/drawing/2014/main" id="{11E11F14-02B4-4DD2-A1C2-7D8BE014E040}"/>
              </a:ext>
            </a:extLst>
          </p:cNvPr>
          <p:cNvGrpSpPr/>
          <p:nvPr/>
        </p:nvGrpSpPr>
        <p:grpSpPr>
          <a:xfrm>
            <a:off x="520044" y="7316121"/>
            <a:ext cx="9506904" cy="11758954"/>
            <a:chOff x="838200" y="9639300"/>
            <a:chExt cx="8267700" cy="7772400"/>
          </a:xfrm>
        </p:grpSpPr>
        <p:grpSp>
          <p:nvGrpSpPr>
            <p:cNvPr id="17" name="Group 16">
              <a:extLst>
                <a:ext uri="{FF2B5EF4-FFF2-40B4-BE49-F238E27FC236}">
                  <a16:creationId xmlns:a16="http://schemas.microsoft.com/office/drawing/2014/main" id="{D4DBC4D9-DBB8-4C39-AA8B-C44FEEC48223}"/>
                </a:ext>
              </a:extLst>
            </p:cNvPr>
            <p:cNvGrpSpPr/>
            <p:nvPr/>
          </p:nvGrpSpPr>
          <p:grpSpPr>
            <a:xfrm>
              <a:off x="838200" y="9639300"/>
              <a:ext cx="8267700" cy="7772400"/>
              <a:chOff x="838200" y="9639300"/>
              <a:chExt cx="8267700" cy="7772400"/>
            </a:xfrm>
          </p:grpSpPr>
          <p:sp>
            <p:nvSpPr>
              <p:cNvPr id="19" name="Rectangle: Rounded Corners 18">
                <a:extLst>
                  <a:ext uri="{FF2B5EF4-FFF2-40B4-BE49-F238E27FC236}">
                    <a16:creationId xmlns:a16="http://schemas.microsoft.com/office/drawing/2014/main" id="{9B13155A-33FC-46D1-875D-13ACB9302D58}"/>
                  </a:ext>
                </a:extLst>
              </p:cNvPr>
              <p:cNvSpPr/>
              <p:nvPr/>
            </p:nvSpPr>
            <p:spPr>
              <a:xfrm>
                <a:off x="838200" y="9639300"/>
                <a:ext cx="8267700" cy="7772400"/>
              </a:xfrm>
              <a:prstGeom prst="roundRect">
                <a:avLst>
                  <a:gd name="adj" fmla="val 7774"/>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bot</a:t>
                </a:r>
              </a:p>
            </p:txBody>
          </p:sp>
          <p:sp>
            <p:nvSpPr>
              <p:cNvPr id="20" name="TextBox 19">
                <a:extLst>
                  <a:ext uri="{FF2B5EF4-FFF2-40B4-BE49-F238E27FC236}">
                    <a16:creationId xmlns:a16="http://schemas.microsoft.com/office/drawing/2014/main" id="{AFDBA934-8342-41CF-92DC-080E055908C2}"/>
                  </a:ext>
                </a:extLst>
              </p:cNvPr>
              <p:cNvSpPr txBox="1"/>
              <p:nvPr/>
            </p:nvSpPr>
            <p:spPr>
              <a:xfrm>
                <a:off x="1470124" y="9810750"/>
                <a:ext cx="5935218" cy="1752600"/>
              </a:xfrm>
              <a:prstGeom prst="rect">
                <a:avLst/>
              </a:prstGeom>
              <a:noFill/>
            </p:spPr>
            <p:txBody>
              <a:bodyPr wrap="square" rtlCol="0">
                <a:noAutofit/>
              </a:bodyPr>
              <a:lstStyle/>
              <a:p>
                <a:r>
                  <a:rPr lang="en-GB" sz="8000" dirty="0"/>
                  <a:t>Software</a:t>
                </a:r>
              </a:p>
            </p:txBody>
          </p:sp>
        </p:grpSp>
        <p:sp>
          <p:nvSpPr>
            <p:cNvPr id="18" name="TextBox 17">
              <a:extLst>
                <a:ext uri="{FF2B5EF4-FFF2-40B4-BE49-F238E27FC236}">
                  <a16:creationId xmlns:a16="http://schemas.microsoft.com/office/drawing/2014/main" id="{E0D3773B-B4C4-4BEC-86A5-3BC4B843A5E3}"/>
                </a:ext>
              </a:extLst>
            </p:cNvPr>
            <p:cNvSpPr txBox="1"/>
            <p:nvPr/>
          </p:nvSpPr>
          <p:spPr>
            <a:xfrm>
              <a:off x="1242023" y="10799314"/>
              <a:ext cx="7460054" cy="6041968"/>
            </a:xfrm>
            <a:prstGeom prst="rect">
              <a:avLst/>
            </a:prstGeom>
            <a:noFill/>
          </p:spPr>
          <p:txBody>
            <a:bodyPr wrap="square" rtlCol="0">
              <a:spAutoFit/>
            </a:bodyPr>
            <a:lstStyle/>
            <a:p>
              <a:r>
                <a:rPr lang="en-GB" sz="2800" dirty="0"/>
                <a:t>The Robot Operating System (ROS) was used as the main framework for software development. It is open-source and used for complex modular robotic networks. ROS is a collection of libraries and tools to develop modules within a robot. It is designed to be as distributed and modular as possible. As a result, ROS allows different modules to be programmed in different programming languages.</a:t>
              </a:r>
            </a:p>
            <a:p>
              <a:endParaRPr lang="en-GB" sz="2800" dirty="0"/>
            </a:p>
            <a:p>
              <a:r>
                <a:rPr lang="en-GB" sz="2800" dirty="0"/>
                <a:t>ROS operates a topic-based publish-subscribe model, in which each component of the robot is represented by a node. Events are triggered by nodes publishing any received data to topics. This form of event-driven implicit invocation allows for highly modular and decoupled design.</a:t>
              </a:r>
            </a:p>
            <a:p>
              <a:endParaRPr lang="en-GB" sz="2800" dirty="0"/>
            </a:p>
            <a:p>
              <a:r>
                <a:rPr lang="en-GB" sz="2800" dirty="0"/>
                <a:t>ROS also solves the problem of being able to describe the robot in a machine readable way. It provides a                     set of tools for describing and modelling the                     robot using URDF, an XML document </a:t>
              </a:r>
            </a:p>
            <a:p>
              <a:r>
                <a:rPr lang="en-GB" sz="2800" dirty="0"/>
                <a:t>containing  the physical characteristics of the</a:t>
              </a:r>
            </a:p>
            <a:p>
              <a:r>
                <a:rPr lang="en-GB" sz="2800" dirty="0"/>
                <a:t>robot.</a:t>
              </a:r>
            </a:p>
          </p:txBody>
        </p:sp>
      </p:grpSp>
      <p:grpSp>
        <p:nvGrpSpPr>
          <p:cNvPr id="21" name="Group 20">
            <a:extLst>
              <a:ext uri="{FF2B5EF4-FFF2-40B4-BE49-F238E27FC236}">
                <a16:creationId xmlns:a16="http://schemas.microsoft.com/office/drawing/2014/main" id="{0DE09183-5428-4EBF-AB77-AE7DB9F62D63}"/>
              </a:ext>
            </a:extLst>
          </p:cNvPr>
          <p:cNvGrpSpPr/>
          <p:nvPr/>
        </p:nvGrpSpPr>
        <p:grpSpPr>
          <a:xfrm>
            <a:off x="520044" y="19753711"/>
            <a:ext cx="9311872" cy="10041867"/>
            <a:chOff x="468050" y="9370584"/>
            <a:chExt cx="8336481" cy="7772400"/>
          </a:xfrm>
        </p:grpSpPr>
        <p:grpSp>
          <p:nvGrpSpPr>
            <p:cNvPr id="22" name="Group 21">
              <a:extLst>
                <a:ext uri="{FF2B5EF4-FFF2-40B4-BE49-F238E27FC236}">
                  <a16:creationId xmlns:a16="http://schemas.microsoft.com/office/drawing/2014/main" id="{1774E741-82AE-45E7-8E3F-6E1ACE82BBFD}"/>
                </a:ext>
              </a:extLst>
            </p:cNvPr>
            <p:cNvGrpSpPr/>
            <p:nvPr/>
          </p:nvGrpSpPr>
          <p:grpSpPr>
            <a:xfrm>
              <a:off x="468050" y="9370584"/>
              <a:ext cx="8336481" cy="7772400"/>
              <a:chOff x="468050" y="9370584"/>
              <a:chExt cx="8336481" cy="7772400"/>
            </a:xfrm>
          </p:grpSpPr>
          <p:sp>
            <p:nvSpPr>
              <p:cNvPr id="24" name="Rectangle: Rounded Corners 23">
                <a:extLst>
                  <a:ext uri="{FF2B5EF4-FFF2-40B4-BE49-F238E27FC236}">
                    <a16:creationId xmlns:a16="http://schemas.microsoft.com/office/drawing/2014/main" id="{BEDD3C77-C448-4C1C-9D40-782EEC021614}"/>
                  </a:ext>
                </a:extLst>
              </p:cNvPr>
              <p:cNvSpPr/>
              <p:nvPr/>
            </p:nvSpPr>
            <p:spPr>
              <a:xfrm>
                <a:off x="468050" y="9370584"/>
                <a:ext cx="8336481" cy="7772400"/>
              </a:xfrm>
              <a:prstGeom prst="roundRect">
                <a:avLst>
                  <a:gd name="adj" fmla="val 5000"/>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15B28CA6-0FE7-4108-9044-08A8F289B5D8}"/>
                  </a:ext>
                </a:extLst>
              </p:cNvPr>
              <p:cNvSpPr txBox="1"/>
              <p:nvPr/>
            </p:nvSpPr>
            <p:spPr>
              <a:xfrm>
                <a:off x="986558" y="9581640"/>
                <a:ext cx="5935218" cy="1752600"/>
              </a:xfrm>
              <a:prstGeom prst="rect">
                <a:avLst/>
              </a:prstGeom>
              <a:noFill/>
            </p:spPr>
            <p:txBody>
              <a:bodyPr wrap="square" rtlCol="0">
                <a:noAutofit/>
              </a:bodyPr>
              <a:lstStyle/>
              <a:p>
                <a:r>
                  <a:rPr lang="en-GB" sz="8000" dirty="0"/>
                  <a:t>Co-operation</a:t>
                </a:r>
              </a:p>
            </p:txBody>
          </p:sp>
        </p:grpSp>
        <p:sp>
          <p:nvSpPr>
            <p:cNvPr id="23" name="TextBox 22">
              <a:extLst>
                <a:ext uri="{FF2B5EF4-FFF2-40B4-BE49-F238E27FC236}">
                  <a16:creationId xmlns:a16="http://schemas.microsoft.com/office/drawing/2014/main" id="{307DF41F-4E85-47B8-836C-FC0EB655F035}"/>
                </a:ext>
              </a:extLst>
            </p:cNvPr>
            <p:cNvSpPr txBox="1"/>
            <p:nvPr/>
          </p:nvSpPr>
          <p:spPr>
            <a:xfrm>
              <a:off x="923846" y="10515825"/>
              <a:ext cx="7178576" cy="2072504"/>
            </a:xfrm>
            <a:prstGeom prst="rect">
              <a:avLst/>
            </a:prstGeom>
            <a:noFill/>
          </p:spPr>
          <p:txBody>
            <a:bodyPr wrap="square" rtlCol="0">
              <a:spAutoFit/>
            </a:bodyPr>
            <a:lstStyle/>
            <a:p>
              <a:pPr marL="457200" indent="-457200">
                <a:buFont typeface="Arial" panose="020B0604020202020204" pitchFamily="34" charset="0"/>
                <a:buChar char="•"/>
              </a:pPr>
              <a:r>
                <a:rPr lang="en-GB" sz="2800" dirty="0"/>
                <a:t>Uses a Peer to Peer Wireless Ad-hoc Network (WANET)</a:t>
              </a:r>
            </a:p>
            <a:p>
              <a:pPr marL="457200" indent="-457200">
                <a:buFont typeface="Arial" panose="020B0604020202020204" pitchFamily="34" charset="0"/>
                <a:buChar char="•"/>
              </a:pPr>
              <a:r>
                <a:rPr lang="en-GB" sz="2800" dirty="0"/>
                <a:t>Artificially restricted to line of sight</a:t>
              </a:r>
            </a:p>
            <a:p>
              <a:pPr marL="457200" indent="-457200">
                <a:buFont typeface="Arial" panose="020B0604020202020204" pitchFamily="34" charset="0"/>
                <a:buChar char="•"/>
              </a:pPr>
              <a:r>
                <a:rPr lang="en-GB" sz="2800" dirty="0"/>
                <a:t>Other robots identified using computer vision </a:t>
              </a:r>
            </a:p>
            <a:p>
              <a:pPr marL="457200" indent="-457200">
                <a:buFont typeface="Arial" panose="020B0604020202020204" pitchFamily="34" charset="0"/>
                <a:buChar char="•"/>
              </a:pPr>
              <a:r>
                <a:rPr lang="en-GB" sz="2800" dirty="0"/>
                <a:t>Co-operation only initiated when computer vision identifies a robot successfully </a:t>
              </a:r>
            </a:p>
          </p:txBody>
        </p:sp>
      </p:grpSp>
      <p:pic>
        <p:nvPicPr>
          <p:cNvPr id="26" name="Picture 25">
            <a:extLst>
              <a:ext uri="{FF2B5EF4-FFF2-40B4-BE49-F238E27FC236}">
                <a16:creationId xmlns:a16="http://schemas.microsoft.com/office/drawing/2014/main" id="{869E6741-98C8-4593-93DE-B30CE7AB6B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1094" y="15750832"/>
            <a:ext cx="5810058" cy="4950738"/>
          </a:xfrm>
          <a:prstGeom prst="rect">
            <a:avLst/>
          </a:prstGeom>
        </p:spPr>
      </p:pic>
      <p:sp>
        <p:nvSpPr>
          <p:cNvPr id="2" name="TextBox 1">
            <a:extLst>
              <a:ext uri="{FF2B5EF4-FFF2-40B4-BE49-F238E27FC236}">
                <a16:creationId xmlns:a16="http://schemas.microsoft.com/office/drawing/2014/main" id="{AE3B5118-1E35-49B0-88EA-ADC4FB39A47D}"/>
              </a:ext>
            </a:extLst>
          </p:cNvPr>
          <p:cNvSpPr txBox="1"/>
          <p:nvPr/>
        </p:nvSpPr>
        <p:spPr>
          <a:xfrm>
            <a:off x="1031352" y="27343046"/>
            <a:ext cx="8484288" cy="2677656"/>
          </a:xfrm>
          <a:prstGeom prst="rect">
            <a:avLst/>
          </a:prstGeom>
          <a:noFill/>
        </p:spPr>
        <p:txBody>
          <a:bodyPr wrap="square" rtlCol="0">
            <a:spAutoFit/>
          </a:bodyPr>
          <a:lstStyle/>
          <a:p>
            <a:pPr marL="457200" indent="-457200">
              <a:buFont typeface="Arial" panose="020B0604020202020204" pitchFamily="34" charset="0"/>
              <a:buChar char="•"/>
            </a:pPr>
            <a:r>
              <a:rPr lang="en-GB" sz="2800" dirty="0"/>
              <a:t>Using the Python Socket library</a:t>
            </a:r>
          </a:p>
          <a:p>
            <a:pPr marL="457200" indent="-457200">
              <a:buFont typeface="Arial" panose="020B0604020202020204" pitchFamily="34" charset="0"/>
              <a:buChar char="•"/>
            </a:pPr>
            <a:r>
              <a:rPr lang="en-GB" sz="2800" dirty="0"/>
              <a:t>Multi-threaded thread-safe implementation</a:t>
            </a:r>
          </a:p>
          <a:p>
            <a:pPr marL="457200" indent="-457200">
              <a:buFont typeface="Arial" panose="020B0604020202020204" pitchFamily="34" charset="0"/>
              <a:buChar char="•"/>
            </a:pPr>
            <a:r>
              <a:rPr lang="en-GB" sz="2800" dirty="0"/>
              <a:t>Effectively unlimited message queue size</a:t>
            </a:r>
          </a:p>
          <a:p>
            <a:pPr marL="457200" indent="-457200">
              <a:buFont typeface="Arial" panose="020B0604020202020204" pitchFamily="34" charset="0"/>
              <a:buChar char="•"/>
            </a:pPr>
            <a:r>
              <a:rPr lang="en-GB" sz="2800" dirty="0"/>
              <a:t>JSON objects used to send and receive information </a:t>
            </a:r>
          </a:p>
          <a:p>
            <a:pPr marL="457200" indent="-457200">
              <a:buFont typeface="Arial" panose="020B0604020202020204" pitchFamily="34" charset="0"/>
              <a:buChar char="•"/>
            </a:pPr>
            <a:r>
              <a:rPr lang="en-GB" sz="2800" dirty="0"/>
              <a:t>Stress-tested for scalability</a:t>
            </a:r>
          </a:p>
          <a:p>
            <a:endParaRPr lang="en-GB" sz="2800" dirty="0"/>
          </a:p>
        </p:txBody>
      </p:sp>
      <p:grpSp>
        <p:nvGrpSpPr>
          <p:cNvPr id="29" name="Group 28">
            <a:extLst>
              <a:ext uri="{FF2B5EF4-FFF2-40B4-BE49-F238E27FC236}">
                <a16:creationId xmlns:a16="http://schemas.microsoft.com/office/drawing/2014/main" id="{232B6AC4-4AFA-4959-9BC6-8A28AAA04CDF}"/>
              </a:ext>
            </a:extLst>
          </p:cNvPr>
          <p:cNvGrpSpPr/>
          <p:nvPr/>
        </p:nvGrpSpPr>
        <p:grpSpPr>
          <a:xfrm>
            <a:off x="14057047" y="15139987"/>
            <a:ext cx="4942289" cy="3542317"/>
            <a:chOff x="14126106" y="15114950"/>
            <a:chExt cx="4942289" cy="3542317"/>
          </a:xfrm>
        </p:grpSpPr>
        <p:pic>
          <p:nvPicPr>
            <p:cNvPr id="27" name="Picture 26">
              <a:extLst>
                <a:ext uri="{FF2B5EF4-FFF2-40B4-BE49-F238E27FC236}">
                  <a16:creationId xmlns:a16="http://schemas.microsoft.com/office/drawing/2014/main" id="{7DB22E6D-F0CE-487E-A541-71485B361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6106" y="15114950"/>
              <a:ext cx="4629150" cy="3019425"/>
            </a:xfrm>
            <a:prstGeom prst="rect">
              <a:avLst/>
            </a:prstGeom>
          </p:spPr>
        </p:pic>
        <p:sp>
          <p:nvSpPr>
            <p:cNvPr id="28" name="TextBox 27">
              <a:extLst>
                <a:ext uri="{FF2B5EF4-FFF2-40B4-BE49-F238E27FC236}">
                  <a16:creationId xmlns:a16="http://schemas.microsoft.com/office/drawing/2014/main" id="{DEA9BBBE-729F-45F5-8AF3-3167D7B1B8C9}"/>
                </a:ext>
              </a:extLst>
            </p:cNvPr>
            <p:cNvSpPr txBox="1"/>
            <p:nvPr/>
          </p:nvSpPr>
          <p:spPr>
            <a:xfrm>
              <a:off x="14439245" y="18195602"/>
              <a:ext cx="4629150" cy="461665"/>
            </a:xfrm>
            <a:prstGeom prst="rect">
              <a:avLst/>
            </a:prstGeom>
            <a:noFill/>
          </p:spPr>
          <p:txBody>
            <a:bodyPr wrap="square" rtlCol="0">
              <a:spAutoFit/>
            </a:bodyPr>
            <a:lstStyle/>
            <a:p>
              <a:r>
                <a:rPr lang="en-GB" sz="2400" dirty="0"/>
                <a:t>Figure 2: Example path of robot</a:t>
              </a:r>
            </a:p>
          </p:txBody>
        </p:sp>
      </p:grpSp>
      <p:sp>
        <p:nvSpPr>
          <p:cNvPr id="34" name="TextBox 33">
            <a:extLst>
              <a:ext uri="{FF2B5EF4-FFF2-40B4-BE49-F238E27FC236}">
                <a16:creationId xmlns:a16="http://schemas.microsoft.com/office/drawing/2014/main" id="{E4B2481D-ED42-4E1E-BA76-08D6C13C857E}"/>
              </a:ext>
            </a:extLst>
          </p:cNvPr>
          <p:cNvSpPr txBox="1"/>
          <p:nvPr/>
        </p:nvSpPr>
        <p:spPr>
          <a:xfrm>
            <a:off x="1418930" y="26772896"/>
            <a:ext cx="6901279" cy="461665"/>
          </a:xfrm>
          <a:prstGeom prst="rect">
            <a:avLst/>
          </a:prstGeom>
          <a:noFill/>
        </p:spPr>
        <p:txBody>
          <a:bodyPr wrap="square" rtlCol="0">
            <a:spAutoFit/>
          </a:bodyPr>
          <a:lstStyle/>
          <a:p>
            <a:r>
              <a:rPr lang="en-GB" sz="2400" dirty="0"/>
              <a:t>Figure 3: Comms modules for Blinky sending to Clyde</a:t>
            </a:r>
          </a:p>
        </p:txBody>
      </p:sp>
      <p:pic>
        <p:nvPicPr>
          <p:cNvPr id="37" name="Picture 36">
            <a:extLst>
              <a:ext uri="{FF2B5EF4-FFF2-40B4-BE49-F238E27FC236}">
                <a16:creationId xmlns:a16="http://schemas.microsoft.com/office/drawing/2014/main" id="{94526C03-3DE6-4951-9C3C-464C71056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7974" y="23989273"/>
            <a:ext cx="5720877" cy="2705355"/>
          </a:xfrm>
          <a:prstGeom prst="rect">
            <a:avLst/>
          </a:prstGeom>
        </p:spPr>
      </p:pic>
    </p:spTree>
    <p:extLst>
      <p:ext uri="{BB962C8B-B14F-4D97-AF65-F5344CB8AC3E}">
        <p14:creationId xmlns:p14="http://schemas.microsoft.com/office/powerpoint/2010/main" val="254766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F77DFF-7737-4B1F-9CDF-CCEA74028285}"/>
              </a:ext>
            </a:extLst>
          </p:cNvPr>
          <p:cNvSpPr txBox="1"/>
          <p:nvPr/>
        </p:nvSpPr>
        <p:spPr>
          <a:xfrm>
            <a:off x="1332360" y="738387"/>
            <a:ext cx="13753528" cy="5324535"/>
          </a:xfrm>
          <a:prstGeom prst="rect">
            <a:avLst/>
          </a:prstGeom>
          <a:noFill/>
        </p:spPr>
        <p:txBody>
          <a:bodyPr wrap="square" rtlCol="0">
            <a:spAutoFit/>
          </a:bodyPr>
          <a:lstStyle/>
          <a:p>
            <a:r>
              <a:rPr lang="en-GB" sz="9300" dirty="0">
                <a:solidFill>
                  <a:prstClr val="black"/>
                </a:solidFill>
                <a:latin typeface="Calibri Light" panose="020F0302020204030204"/>
                <a:ea typeface="+mj-ea"/>
                <a:cs typeface="+mj-cs"/>
              </a:rPr>
              <a:t>Co-operative Robotics Using Environmental Sensors</a:t>
            </a:r>
            <a:br>
              <a:rPr lang="en-GB" sz="93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Peter De </a:t>
            </a:r>
            <a:r>
              <a:rPr lang="en-GB" sz="4800" dirty="0" err="1">
                <a:solidFill>
                  <a:prstClr val="black"/>
                </a:solidFill>
                <a:latin typeface="Calibri Light" panose="020F0302020204030204"/>
                <a:ea typeface="+mj-ea"/>
                <a:cs typeface="+mj-cs"/>
              </a:rPr>
              <a:t>Jonckheere</a:t>
            </a:r>
            <a:r>
              <a:rPr lang="en-GB" sz="4800" dirty="0">
                <a:solidFill>
                  <a:prstClr val="black"/>
                </a:solidFill>
                <a:latin typeface="Calibri Light" panose="020F0302020204030204"/>
                <a:ea typeface="+mj-ea"/>
                <a:cs typeface="+mj-cs"/>
              </a:rPr>
              <a:t>, R David Dunphy, Andrew Fagan, </a:t>
            </a:r>
            <a:br>
              <a:rPr lang="en-GB" sz="4800" dirty="0">
                <a:solidFill>
                  <a:prstClr val="black"/>
                </a:solidFill>
                <a:latin typeface="Calibri Light" panose="020F0302020204030204"/>
                <a:ea typeface="+mj-ea"/>
                <a:cs typeface="+mj-cs"/>
              </a:rPr>
            </a:br>
            <a:r>
              <a:rPr lang="en-GB" sz="4800" dirty="0">
                <a:solidFill>
                  <a:prstClr val="black"/>
                </a:solidFill>
                <a:latin typeface="Calibri Light" panose="020F0302020204030204"/>
                <a:ea typeface="+mj-ea"/>
                <a:cs typeface="+mj-cs"/>
              </a:rPr>
              <a:t>Matthew Gaffney, Kyle Miller</a:t>
            </a:r>
            <a:br>
              <a:rPr lang="en-GB" sz="9300" dirty="0">
                <a:solidFill>
                  <a:prstClr val="black"/>
                </a:solidFill>
                <a:latin typeface="Calibri Light" panose="020F0302020204030204"/>
                <a:ea typeface="+mj-ea"/>
                <a:cs typeface="+mj-cs"/>
              </a:rPr>
            </a:br>
            <a:endParaRPr lang="en-GB" dirty="0"/>
          </a:p>
        </p:txBody>
      </p:sp>
      <p:graphicFrame>
        <p:nvGraphicFramePr>
          <p:cNvPr id="8" name="Table 7">
            <a:extLst>
              <a:ext uri="{FF2B5EF4-FFF2-40B4-BE49-F238E27FC236}">
                <a16:creationId xmlns:a16="http://schemas.microsoft.com/office/drawing/2014/main" id="{7E635319-2202-403A-A74A-6EA38A4E1530}"/>
              </a:ext>
            </a:extLst>
          </p:cNvPr>
          <p:cNvGraphicFramePr>
            <a:graphicFrameLocks noGrp="1"/>
          </p:cNvGraphicFramePr>
          <p:nvPr/>
        </p:nvGraphicFramePr>
        <p:xfrm>
          <a:off x="0" y="5513834"/>
          <a:ext cx="21386800" cy="1098176"/>
        </p:xfrm>
        <a:graphic>
          <a:graphicData uri="http://schemas.openxmlformats.org/drawingml/2006/table">
            <a:tbl>
              <a:tblPr firstRow="1" bandRow="1">
                <a:tableStyleId>{5C22544A-7EE6-4342-B048-85BDC9FD1C3A}</a:tableStyleId>
              </a:tblPr>
              <a:tblGrid>
                <a:gridCol w="21386800">
                  <a:extLst>
                    <a:ext uri="{9D8B030D-6E8A-4147-A177-3AD203B41FA5}">
                      <a16:colId xmlns:a16="http://schemas.microsoft.com/office/drawing/2014/main" val="1925065556"/>
                    </a:ext>
                  </a:extLst>
                </a:gridCol>
              </a:tblGrid>
              <a:tr h="1098176">
                <a:tc>
                  <a:txBody>
                    <a:bodyPr/>
                    <a:lstStyle/>
                    <a:p>
                      <a:pPr marL="0" marR="0" lvl="0" indent="0" algn="l" defTabSz="2952323" rtl="0" eaLnBrk="1" fontAlgn="auto" latinLnBrk="0" hangingPunct="1">
                        <a:lnSpc>
                          <a:spcPct val="100000"/>
                        </a:lnSpc>
                        <a:spcBef>
                          <a:spcPts val="0"/>
                        </a:spcBef>
                        <a:spcAft>
                          <a:spcPts val="0"/>
                        </a:spcAft>
                        <a:buClrTx/>
                        <a:buSzTx/>
                        <a:buFontTx/>
                        <a:buNone/>
                        <a:tabLst/>
                        <a:defRPr/>
                      </a:pPr>
                      <a:endParaRPr lang="en-GB" sz="3600" dirty="0">
                        <a:solidFill>
                          <a:schemeClr val="bg1"/>
                        </a:solidFill>
                        <a:latin typeface="Helvetica" panose="020B0604020202020204" pitchFamily="34" charset="0"/>
                        <a:cs typeface="Helvetica" panose="020B0604020202020204" pitchFamily="34" charset="0"/>
                      </a:endParaRPr>
                    </a:p>
                  </a:txBody>
                  <a:tcPr marL="180000" marR="180000" marT="108000" marB="108000">
                    <a:lnT w="76200" cap="flat" cmpd="sng" algn="ctr">
                      <a:solidFill>
                        <a:schemeClr val="tx1"/>
                      </a:solidFill>
                      <a:prstDash val="solid"/>
                      <a:round/>
                      <a:headEnd type="none" w="med" len="med"/>
                      <a:tailEnd type="none" w="med" len="med"/>
                    </a:lnT>
                    <a:lnB w="762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5551729"/>
                  </a:ext>
                </a:extLst>
              </a:tr>
            </a:tbl>
          </a:graphicData>
        </a:graphic>
      </p:graphicFrame>
      <p:sp>
        <p:nvSpPr>
          <p:cNvPr id="27" name="Rectangle 26">
            <a:extLst>
              <a:ext uri="{FF2B5EF4-FFF2-40B4-BE49-F238E27FC236}">
                <a16:creationId xmlns:a16="http://schemas.microsoft.com/office/drawing/2014/main" id="{DF8E6D72-4BC9-4D0F-9629-8090621ECE5B}"/>
              </a:ext>
            </a:extLst>
          </p:cNvPr>
          <p:cNvSpPr/>
          <p:nvPr/>
        </p:nvSpPr>
        <p:spPr>
          <a:xfrm>
            <a:off x="3175" y="6632079"/>
            <a:ext cx="21383625" cy="238186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BA84AAD-58BA-4C14-80E3-DAB8A6E0EE62}"/>
              </a:ext>
            </a:extLst>
          </p:cNvPr>
          <p:cNvGrpSpPr/>
          <p:nvPr/>
        </p:nvGrpSpPr>
        <p:grpSpPr>
          <a:xfrm>
            <a:off x="684288" y="7171960"/>
            <a:ext cx="9144000" cy="11291832"/>
            <a:chOff x="838200" y="9646968"/>
            <a:chExt cx="8267700" cy="7971819"/>
          </a:xfrm>
        </p:grpSpPr>
        <p:grpSp>
          <p:nvGrpSpPr>
            <p:cNvPr id="29" name="Group 28">
              <a:extLst>
                <a:ext uri="{FF2B5EF4-FFF2-40B4-BE49-F238E27FC236}">
                  <a16:creationId xmlns:a16="http://schemas.microsoft.com/office/drawing/2014/main" id="{18C54D00-C766-4992-85D9-8096AFA68578}"/>
                </a:ext>
              </a:extLst>
            </p:cNvPr>
            <p:cNvGrpSpPr/>
            <p:nvPr/>
          </p:nvGrpSpPr>
          <p:grpSpPr>
            <a:xfrm>
              <a:off x="838200" y="9646968"/>
              <a:ext cx="8267700" cy="7772400"/>
              <a:chOff x="838200" y="9646968"/>
              <a:chExt cx="8267700" cy="7772400"/>
            </a:xfrm>
          </p:grpSpPr>
          <p:sp>
            <p:nvSpPr>
              <p:cNvPr id="31" name="Rectangle: Rounded Corners 30">
                <a:extLst>
                  <a:ext uri="{FF2B5EF4-FFF2-40B4-BE49-F238E27FC236}">
                    <a16:creationId xmlns:a16="http://schemas.microsoft.com/office/drawing/2014/main" id="{77CF09B0-5CCB-4345-9D4A-09C307CE6CDC}"/>
                  </a:ext>
                </a:extLst>
              </p:cNvPr>
              <p:cNvSpPr/>
              <p:nvPr/>
            </p:nvSpPr>
            <p:spPr>
              <a:xfrm>
                <a:off x="838200" y="9646968"/>
                <a:ext cx="8267700" cy="7772400"/>
              </a:xfrm>
              <a:prstGeom prst="roundRect">
                <a:avLst>
                  <a:gd name="adj" fmla="val 6667"/>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504A8386-664A-43DC-80E2-ADA452E50FA0}"/>
                  </a:ext>
                </a:extLst>
              </p:cNvPr>
              <p:cNvSpPr txBox="1"/>
              <p:nvPr/>
            </p:nvSpPr>
            <p:spPr>
              <a:xfrm>
                <a:off x="1115716" y="9827644"/>
                <a:ext cx="5935218" cy="1752600"/>
              </a:xfrm>
              <a:prstGeom prst="rect">
                <a:avLst/>
              </a:prstGeom>
              <a:noFill/>
            </p:spPr>
            <p:txBody>
              <a:bodyPr wrap="square" rtlCol="0">
                <a:noAutofit/>
              </a:bodyPr>
              <a:lstStyle/>
              <a:p>
                <a:r>
                  <a:rPr lang="en-GB" sz="8000" dirty="0"/>
                  <a:t>Odometry</a:t>
                </a:r>
              </a:p>
            </p:txBody>
          </p:sp>
        </p:grpSp>
        <p:sp>
          <p:nvSpPr>
            <p:cNvPr id="30" name="TextBox 29">
              <a:extLst>
                <a:ext uri="{FF2B5EF4-FFF2-40B4-BE49-F238E27FC236}">
                  <a16:creationId xmlns:a16="http://schemas.microsoft.com/office/drawing/2014/main" id="{223BDB5A-A1EA-4022-A690-DA8B41F624B9}"/>
                </a:ext>
              </a:extLst>
            </p:cNvPr>
            <p:cNvSpPr txBox="1"/>
            <p:nvPr/>
          </p:nvSpPr>
          <p:spPr>
            <a:xfrm>
              <a:off x="1172986" y="12876102"/>
              <a:ext cx="7397060" cy="4742685"/>
            </a:xfrm>
            <a:prstGeom prst="rect">
              <a:avLst/>
            </a:prstGeom>
            <a:noFill/>
          </p:spPr>
          <p:txBody>
            <a:bodyPr wrap="square" rtlCol="0">
              <a:spAutoFit/>
            </a:bodyPr>
            <a:lstStyle/>
            <a:p>
              <a:pPr>
                <a:lnSpc>
                  <a:spcPct val="107000"/>
                </a:lnSpc>
                <a:spcAft>
                  <a:spcPts val="1800"/>
                </a:spcAft>
              </a:pPr>
              <a:r>
                <a:rPr lang="en-GB" sz="2800" dirty="0">
                  <a:latin typeface="Calibri" panose="020F0502020204030204" pitchFamily="34" charset="0"/>
                  <a:ea typeface="Calibri" panose="020F0502020204030204" pitchFamily="34" charset="0"/>
                  <a:cs typeface="Times New Roman" panose="02020603050405020304" pitchFamily="18" charset="0"/>
                </a:rPr>
                <a:t>acceleration and angular velocity readings and these measurements are used to aid the localisation, whilst the encoder feedback is used by the PID controller.</a:t>
              </a:r>
              <a:endParaRPr lang="en-GB" sz="2800" dirty="0"/>
            </a:p>
            <a:p>
              <a:pPr>
                <a:lnSpc>
                  <a:spcPct val="107000"/>
                </a:lnSpc>
                <a:spcAft>
                  <a:spcPts val="1800"/>
                </a:spcAft>
              </a:pPr>
              <a:r>
                <a:rPr lang="en-GB" sz="2800" dirty="0"/>
                <a:t>The Differential Drive (DDR) System uses Proportional-Integral-Derivative (PID) rate controllers for independent wheel speed control. The PID was tuned using the Ziegler-Nichols method.</a:t>
              </a:r>
            </a:p>
            <a:p>
              <a:pPr>
                <a:lnSpc>
                  <a:spcPct val="107000"/>
                </a:lnSpc>
                <a:spcAft>
                  <a:spcPts val="1800"/>
                </a:spcAft>
              </a:pPr>
              <a:r>
                <a:rPr lang="en-GB" sz="2800" dirty="0"/>
                <a:t>The sensor data is combined using an Extended Kalman Filter (EKF). This takes in the readings and calculates an estimated state change based on the               probability of error of each sensor.</a:t>
              </a:r>
            </a:p>
            <a:p>
              <a:endParaRPr lang="en-GB" sz="2800" dirty="0"/>
            </a:p>
            <a:p>
              <a:endParaRPr lang="en-GB" sz="2800" dirty="0"/>
            </a:p>
          </p:txBody>
        </p:sp>
      </p:grpSp>
      <p:grpSp>
        <p:nvGrpSpPr>
          <p:cNvPr id="33" name="Group 32">
            <a:extLst>
              <a:ext uri="{FF2B5EF4-FFF2-40B4-BE49-F238E27FC236}">
                <a16:creationId xmlns:a16="http://schemas.microsoft.com/office/drawing/2014/main" id="{18429391-8CE3-40E4-A484-9AABF72144FC}"/>
              </a:ext>
            </a:extLst>
          </p:cNvPr>
          <p:cNvGrpSpPr/>
          <p:nvPr/>
        </p:nvGrpSpPr>
        <p:grpSpPr>
          <a:xfrm>
            <a:off x="684288" y="18790542"/>
            <a:ext cx="9144000" cy="11009362"/>
            <a:chOff x="838200" y="9639300"/>
            <a:chExt cx="8267700" cy="7772400"/>
          </a:xfrm>
        </p:grpSpPr>
        <p:grpSp>
          <p:nvGrpSpPr>
            <p:cNvPr id="34" name="Group 33">
              <a:extLst>
                <a:ext uri="{FF2B5EF4-FFF2-40B4-BE49-F238E27FC236}">
                  <a16:creationId xmlns:a16="http://schemas.microsoft.com/office/drawing/2014/main" id="{291BF9D5-CF8B-4C9C-8183-77B378DEBF70}"/>
                </a:ext>
              </a:extLst>
            </p:cNvPr>
            <p:cNvGrpSpPr/>
            <p:nvPr/>
          </p:nvGrpSpPr>
          <p:grpSpPr>
            <a:xfrm>
              <a:off x="838200" y="9639300"/>
              <a:ext cx="8267700" cy="7772400"/>
              <a:chOff x="838200" y="9639300"/>
              <a:chExt cx="8267700" cy="7772400"/>
            </a:xfrm>
          </p:grpSpPr>
          <p:sp>
            <p:nvSpPr>
              <p:cNvPr id="37" name="Rectangle: Rounded Corners 36">
                <a:extLst>
                  <a:ext uri="{FF2B5EF4-FFF2-40B4-BE49-F238E27FC236}">
                    <a16:creationId xmlns:a16="http://schemas.microsoft.com/office/drawing/2014/main" id="{1B13B1AC-BD3C-427A-B927-8C8016E920A7}"/>
                  </a:ext>
                </a:extLst>
              </p:cNvPr>
              <p:cNvSpPr/>
              <p:nvPr/>
            </p:nvSpPr>
            <p:spPr>
              <a:xfrm>
                <a:off x="838200" y="9639300"/>
                <a:ext cx="8267700" cy="7772400"/>
              </a:xfrm>
              <a:prstGeom prst="roundRect">
                <a:avLst>
                  <a:gd name="adj" fmla="val 7084"/>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B8719E90-6A46-4E8B-9692-FA6E0F9EBA6C}"/>
                  </a:ext>
                </a:extLst>
              </p:cNvPr>
              <p:cNvSpPr txBox="1"/>
              <p:nvPr/>
            </p:nvSpPr>
            <p:spPr>
              <a:xfrm>
                <a:off x="1142234" y="9880160"/>
                <a:ext cx="6734543" cy="1752600"/>
              </a:xfrm>
              <a:prstGeom prst="rect">
                <a:avLst/>
              </a:prstGeom>
              <a:noFill/>
            </p:spPr>
            <p:txBody>
              <a:bodyPr wrap="square" rtlCol="0">
                <a:noAutofit/>
              </a:bodyPr>
              <a:lstStyle/>
              <a:p>
                <a:r>
                  <a:rPr lang="en-GB" sz="8000" dirty="0"/>
                  <a:t>Construction</a:t>
                </a:r>
              </a:p>
            </p:txBody>
          </p:sp>
        </p:grpSp>
        <p:sp>
          <p:nvSpPr>
            <p:cNvPr id="36" name="TextBox 35">
              <a:extLst>
                <a:ext uri="{FF2B5EF4-FFF2-40B4-BE49-F238E27FC236}">
                  <a16:creationId xmlns:a16="http://schemas.microsoft.com/office/drawing/2014/main" id="{2A7E841E-C576-40AD-B783-A69FD2170D17}"/>
                </a:ext>
              </a:extLst>
            </p:cNvPr>
            <p:cNvSpPr txBox="1"/>
            <p:nvPr/>
          </p:nvSpPr>
          <p:spPr>
            <a:xfrm>
              <a:off x="1276003" y="11287785"/>
              <a:ext cx="7558725" cy="2309514"/>
            </a:xfrm>
            <a:prstGeom prst="rect">
              <a:avLst/>
            </a:prstGeom>
            <a:noFill/>
          </p:spPr>
          <p:txBody>
            <a:bodyPr wrap="square" rtlCol="0">
              <a:spAutoFit/>
            </a:bodyPr>
            <a:lstStyle/>
            <a:p>
              <a:r>
                <a:rPr lang="en-GB" sz="2800" dirty="0"/>
                <a:t>A PCB was designed to integrate the odometry and exteroceptive sensors together with the Raspberry Pi 3. The IMU was positioned as close to the centre of rotation as possible so as to minimise interference from centripetal forces. Also, the ultrasonic sensors had to be positioned at the correct angles whilst also integrating with the power distribution board. </a:t>
              </a:r>
            </a:p>
          </p:txBody>
        </p:sp>
      </p:grpSp>
      <p:grpSp>
        <p:nvGrpSpPr>
          <p:cNvPr id="39" name="Group 38">
            <a:extLst>
              <a:ext uri="{FF2B5EF4-FFF2-40B4-BE49-F238E27FC236}">
                <a16:creationId xmlns:a16="http://schemas.microsoft.com/office/drawing/2014/main" id="{FAF636B8-AE9D-4CA8-80E7-D6E660DA965D}"/>
              </a:ext>
            </a:extLst>
          </p:cNvPr>
          <p:cNvGrpSpPr/>
          <p:nvPr/>
        </p:nvGrpSpPr>
        <p:grpSpPr>
          <a:xfrm>
            <a:off x="11014045" y="7209275"/>
            <a:ext cx="9560736" cy="11004071"/>
            <a:chOff x="491433" y="9639933"/>
            <a:chExt cx="8644499" cy="7772400"/>
          </a:xfrm>
        </p:grpSpPr>
        <p:grpSp>
          <p:nvGrpSpPr>
            <p:cNvPr id="40" name="Group 39">
              <a:extLst>
                <a:ext uri="{FF2B5EF4-FFF2-40B4-BE49-F238E27FC236}">
                  <a16:creationId xmlns:a16="http://schemas.microsoft.com/office/drawing/2014/main" id="{61AC3331-9EE6-45EC-AEDF-030EA6C2D441}"/>
                </a:ext>
              </a:extLst>
            </p:cNvPr>
            <p:cNvGrpSpPr/>
            <p:nvPr/>
          </p:nvGrpSpPr>
          <p:grpSpPr>
            <a:xfrm>
              <a:off x="491433" y="9639933"/>
              <a:ext cx="8644499" cy="7772400"/>
              <a:chOff x="491433" y="9639933"/>
              <a:chExt cx="8644499" cy="7772400"/>
            </a:xfrm>
          </p:grpSpPr>
          <p:sp>
            <p:nvSpPr>
              <p:cNvPr id="42" name="Rectangle: Rounded Corners 41">
                <a:extLst>
                  <a:ext uri="{FF2B5EF4-FFF2-40B4-BE49-F238E27FC236}">
                    <a16:creationId xmlns:a16="http://schemas.microsoft.com/office/drawing/2014/main" id="{EFE1B344-AB4E-418F-8AD5-574F1A776DCB}"/>
                  </a:ext>
                </a:extLst>
              </p:cNvPr>
              <p:cNvSpPr/>
              <p:nvPr/>
            </p:nvSpPr>
            <p:spPr>
              <a:xfrm>
                <a:off x="491433" y="9639933"/>
                <a:ext cx="8644499" cy="7772400"/>
              </a:xfrm>
              <a:prstGeom prst="roundRect">
                <a:avLst>
                  <a:gd name="adj" fmla="val 6704"/>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806F50D6-F5AB-4152-8466-4FED61C319D8}"/>
                  </a:ext>
                </a:extLst>
              </p:cNvPr>
              <p:cNvSpPr txBox="1"/>
              <p:nvPr/>
            </p:nvSpPr>
            <p:spPr>
              <a:xfrm>
                <a:off x="980145" y="9862407"/>
                <a:ext cx="5161387" cy="1752600"/>
              </a:xfrm>
              <a:prstGeom prst="rect">
                <a:avLst/>
              </a:prstGeom>
              <a:noFill/>
            </p:spPr>
            <p:txBody>
              <a:bodyPr wrap="square" rtlCol="0">
                <a:noAutofit/>
              </a:bodyPr>
              <a:lstStyle/>
              <a:p>
                <a:r>
                  <a:rPr lang="en-GB" sz="6600" dirty="0"/>
                  <a:t>Exteroceptive Sensors</a:t>
                </a:r>
              </a:p>
            </p:txBody>
          </p:sp>
        </p:grpSp>
        <p:sp>
          <p:nvSpPr>
            <p:cNvPr id="41" name="TextBox 40">
              <a:extLst>
                <a:ext uri="{FF2B5EF4-FFF2-40B4-BE49-F238E27FC236}">
                  <a16:creationId xmlns:a16="http://schemas.microsoft.com/office/drawing/2014/main" id="{AE43DA4F-2A1E-4EF6-B9B0-2FFA5C5850F3}"/>
                </a:ext>
              </a:extLst>
            </p:cNvPr>
            <p:cNvSpPr txBox="1"/>
            <p:nvPr/>
          </p:nvSpPr>
          <p:spPr>
            <a:xfrm>
              <a:off x="980145" y="11369210"/>
              <a:ext cx="7871146" cy="1866846"/>
            </a:xfrm>
            <a:prstGeom prst="rect">
              <a:avLst/>
            </a:prstGeom>
            <a:noFill/>
          </p:spPr>
          <p:txBody>
            <a:bodyPr wrap="square" rtlCol="0">
              <a:spAutoFit/>
            </a:bodyPr>
            <a:lstStyle/>
            <a:p>
              <a:pPr marL="457200" indent="-457200">
                <a:buFont typeface="Arial" panose="020B0604020202020204" pitchFamily="34" charset="0"/>
                <a:buChar char="•"/>
              </a:pPr>
              <a:r>
                <a:rPr lang="en-GB" sz="2800" dirty="0"/>
                <a:t>Ultrasonic sensors and a Pi camera for computer vision</a:t>
              </a:r>
            </a:p>
            <a:p>
              <a:pPr marL="457200" indent="-457200">
                <a:buFont typeface="Arial" panose="020B0604020202020204" pitchFamily="34" charset="0"/>
                <a:buChar char="•"/>
              </a:pPr>
              <a:r>
                <a:rPr lang="en-GB" sz="2800" dirty="0"/>
                <a:t>Ultrasonic transducers operate by measuring flight time of reflected acoustic signals</a:t>
              </a:r>
            </a:p>
            <a:p>
              <a:pPr marL="457200" indent="-457200">
                <a:buFont typeface="Arial" panose="020B0604020202020204" pitchFamily="34" charset="0"/>
                <a:buChar char="•"/>
              </a:pPr>
              <a:r>
                <a:rPr lang="en-GB" sz="2800" dirty="0"/>
                <a:t>The sensors have a 30° cone of detection so 3 were used for a 90° cone of detection overall</a:t>
              </a:r>
            </a:p>
            <a:p>
              <a:pPr marL="457200" indent="-457200">
                <a:buFont typeface="Arial" panose="020B0604020202020204" pitchFamily="34" charset="0"/>
                <a:buChar char="•"/>
              </a:pPr>
              <a:r>
                <a:rPr lang="en-GB" sz="2800" dirty="0"/>
                <a:t>Each sensor’s feedback goes to SLAM node</a:t>
              </a:r>
            </a:p>
          </p:txBody>
        </p:sp>
      </p:grpSp>
      <p:grpSp>
        <p:nvGrpSpPr>
          <p:cNvPr id="44" name="Group 43">
            <a:extLst>
              <a:ext uri="{FF2B5EF4-FFF2-40B4-BE49-F238E27FC236}">
                <a16:creationId xmlns:a16="http://schemas.microsoft.com/office/drawing/2014/main" id="{EB42B934-F9BD-4E3D-9344-A8985FA1727C}"/>
              </a:ext>
            </a:extLst>
          </p:cNvPr>
          <p:cNvGrpSpPr/>
          <p:nvPr/>
        </p:nvGrpSpPr>
        <p:grpSpPr>
          <a:xfrm>
            <a:off x="10987673" y="18790542"/>
            <a:ext cx="9560735" cy="11077679"/>
            <a:chOff x="838200" y="9639300"/>
            <a:chExt cx="8267700" cy="7772400"/>
          </a:xfrm>
        </p:grpSpPr>
        <p:grpSp>
          <p:nvGrpSpPr>
            <p:cNvPr id="45" name="Group 44">
              <a:extLst>
                <a:ext uri="{FF2B5EF4-FFF2-40B4-BE49-F238E27FC236}">
                  <a16:creationId xmlns:a16="http://schemas.microsoft.com/office/drawing/2014/main" id="{9B3BAF13-F102-47E7-9513-825DFDC2EEE2}"/>
                </a:ext>
              </a:extLst>
            </p:cNvPr>
            <p:cNvGrpSpPr/>
            <p:nvPr/>
          </p:nvGrpSpPr>
          <p:grpSpPr>
            <a:xfrm>
              <a:off x="838200" y="9639300"/>
              <a:ext cx="8267700" cy="7772400"/>
              <a:chOff x="838200" y="9639300"/>
              <a:chExt cx="8267700" cy="7772400"/>
            </a:xfrm>
          </p:grpSpPr>
          <p:sp>
            <p:nvSpPr>
              <p:cNvPr id="47" name="Rectangle: Rounded Corners 46">
                <a:extLst>
                  <a:ext uri="{FF2B5EF4-FFF2-40B4-BE49-F238E27FC236}">
                    <a16:creationId xmlns:a16="http://schemas.microsoft.com/office/drawing/2014/main" id="{37160195-395C-4635-9CB4-EC9667ACE80B}"/>
                  </a:ext>
                </a:extLst>
              </p:cNvPr>
              <p:cNvSpPr/>
              <p:nvPr/>
            </p:nvSpPr>
            <p:spPr>
              <a:xfrm>
                <a:off x="838200" y="9639300"/>
                <a:ext cx="8267700" cy="7772400"/>
              </a:xfrm>
              <a:prstGeom prst="roundRect">
                <a:avLst>
                  <a:gd name="adj" fmla="val 8899"/>
                </a:avLst>
              </a:prstGeom>
              <a:solidFill>
                <a:schemeClr val="bg1"/>
              </a:solidFill>
              <a:ln w="952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8671CB82-3F5B-4493-98D0-9A8992038243}"/>
                  </a:ext>
                </a:extLst>
              </p:cNvPr>
              <p:cNvSpPr txBox="1"/>
              <p:nvPr/>
            </p:nvSpPr>
            <p:spPr>
              <a:xfrm>
                <a:off x="1341422" y="9843134"/>
                <a:ext cx="7454402" cy="1752600"/>
              </a:xfrm>
              <a:prstGeom prst="rect">
                <a:avLst/>
              </a:prstGeom>
              <a:noFill/>
            </p:spPr>
            <p:txBody>
              <a:bodyPr wrap="square" rtlCol="0">
                <a:noAutofit/>
              </a:bodyPr>
              <a:lstStyle/>
              <a:p>
                <a:r>
                  <a:rPr lang="en-GB" sz="8000" dirty="0"/>
                  <a:t>Testing</a:t>
                </a:r>
              </a:p>
            </p:txBody>
          </p:sp>
        </p:grpSp>
        <p:sp>
          <p:nvSpPr>
            <p:cNvPr id="46" name="TextBox 45">
              <a:extLst>
                <a:ext uri="{FF2B5EF4-FFF2-40B4-BE49-F238E27FC236}">
                  <a16:creationId xmlns:a16="http://schemas.microsoft.com/office/drawing/2014/main" id="{5E80F207-045E-4EF8-B09E-26618908CB44}"/>
                </a:ext>
              </a:extLst>
            </p:cNvPr>
            <p:cNvSpPr txBox="1"/>
            <p:nvPr/>
          </p:nvSpPr>
          <p:spPr>
            <a:xfrm>
              <a:off x="1382762" y="11152524"/>
              <a:ext cx="7178576" cy="3590038"/>
            </a:xfrm>
            <a:prstGeom prst="rect">
              <a:avLst/>
            </a:prstGeom>
            <a:noFill/>
          </p:spPr>
          <p:txBody>
            <a:bodyPr wrap="square" rtlCol="0">
              <a:spAutoFit/>
            </a:bodyPr>
            <a:lstStyle/>
            <a:p>
              <a:r>
                <a:rPr lang="en-GB" sz="2800" dirty="0"/>
                <a:t>Extensive unit testing has taken place for each subsystem prior to integration to limit potential system issues.</a:t>
              </a:r>
            </a:p>
            <a:p>
              <a:endParaRPr lang="en-GB" sz="2800" dirty="0"/>
            </a:p>
            <a:p>
              <a:r>
                <a:rPr lang="en-GB" sz="2800" dirty="0"/>
                <a:t>Robots were tested using a bespoke modular maze environment. The maze was constructed in conjunction with the mechanical workshop to our design specification. Different maze configurations were used to test the performance of the robots, both individually and collectively.</a:t>
              </a:r>
            </a:p>
            <a:p>
              <a:endParaRPr lang="en-GB" sz="2800" dirty="0"/>
            </a:p>
          </p:txBody>
        </p:sp>
      </p:grpSp>
      <p:sp>
        <p:nvSpPr>
          <p:cNvPr id="52" name="TextBox 51">
            <a:extLst>
              <a:ext uri="{FF2B5EF4-FFF2-40B4-BE49-F238E27FC236}">
                <a16:creationId xmlns:a16="http://schemas.microsoft.com/office/drawing/2014/main" id="{778834FD-50DE-4CFB-9D4E-8271599116AA}"/>
              </a:ext>
            </a:extLst>
          </p:cNvPr>
          <p:cNvSpPr txBox="1"/>
          <p:nvPr/>
        </p:nvSpPr>
        <p:spPr>
          <a:xfrm>
            <a:off x="11748617" y="16212365"/>
            <a:ext cx="8091592" cy="1384995"/>
          </a:xfrm>
          <a:prstGeom prst="rect">
            <a:avLst/>
          </a:prstGeom>
          <a:noFill/>
        </p:spPr>
        <p:txBody>
          <a:bodyPr wrap="square" rtlCol="0">
            <a:spAutoFit/>
          </a:bodyPr>
          <a:lstStyle/>
          <a:p>
            <a:pPr marL="457200" indent="-457200">
              <a:buFont typeface="Arial" panose="020B0604020202020204" pitchFamily="34" charset="0"/>
              <a:buChar char="•"/>
            </a:pPr>
            <a:r>
              <a:rPr lang="en-GB" sz="2800" dirty="0"/>
              <a:t>Computer vision using the Pi Camera and OpenCV</a:t>
            </a:r>
          </a:p>
          <a:p>
            <a:pPr marL="457200" indent="-457200">
              <a:buFont typeface="Arial" panose="020B0604020202020204" pitchFamily="34" charset="0"/>
              <a:buChar char="•"/>
            </a:pPr>
            <a:r>
              <a:rPr lang="en-GB" sz="2800" dirty="0"/>
              <a:t>Object detection used to identify other robots</a:t>
            </a:r>
          </a:p>
          <a:p>
            <a:endParaRPr lang="en-GB" sz="2800" dirty="0"/>
          </a:p>
        </p:txBody>
      </p:sp>
      <p:sp>
        <p:nvSpPr>
          <p:cNvPr id="63" name="TextBox 62">
            <a:extLst>
              <a:ext uri="{FF2B5EF4-FFF2-40B4-BE49-F238E27FC236}">
                <a16:creationId xmlns:a16="http://schemas.microsoft.com/office/drawing/2014/main" id="{DB09C70E-A908-4863-BA19-159C094004EB}"/>
              </a:ext>
            </a:extLst>
          </p:cNvPr>
          <p:cNvSpPr txBox="1"/>
          <p:nvPr/>
        </p:nvSpPr>
        <p:spPr>
          <a:xfrm>
            <a:off x="1068380" y="8779619"/>
            <a:ext cx="4777514" cy="3108543"/>
          </a:xfrm>
          <a:prstGeom prst="rect">
            <a:avLst/>
          </a:prstGeom>
          <a:noFill/>
        </p:spPr>
        <p:txBody>
          <a:bodyPr wrap="square" rtlCol="0">
            <a:spAutoFit/>
          </a:bodyPr>
          <a:lstStyle/>
          <a:p>
            <a:r>
              <a:rPr lang="en-GB" sz="2800" dirty="0">
                <a:latin typeface="Calibri" panose="020F0502020204030204" pitchFamily="34" charset="0"/>
                <a:ea typeface="Calibri" panose="020F0502020204030204" pitchFamily="34" charset="0"/>
                <a:cs typeface="Times New Roman" panose="02020603050405020304" pitchFamily="18" charset="0"/>
              </a:rPr>
              <a:t>Two quadrature encoders and an Inertial Measurement Unit (IMU) are used to obtain the odometry data. These were both tested in isolation before integration into the system. The IMU provides linear</a:t>
            </a:r>
          </a:p>
        </p:txBody>
      </p:sp>
      <p:grpSp>
        <p:nvGrpSpPr>
          <p:cNvPr id="76" name="Group 75">
            <a:extLst>
              <a:ext uri="{FF2B5EF4-FFF2-40B4-BE49-F238E27FC236}">
                <a16:creationId xmlns:a16="http://schemas.microsoft.com/office/drawing/2014/main" id="{1D8790B8-9411-496D-974E-02F71065BFDE}"/>
              </a:ext>
            </a:extLst>
          </p:cNvPr>
          <p:cNvGrpSpPr/>
          <p:nvPr/>
        </p:nvGrpSpPr>
        <p:grpSpPr>
          <a:xfrm>
            <a:off x="6266076" y="9449663"/>
            <a:ext cx="3719617" cy="2340311"/>
            <a:chOff x="6126758" y="8588938"/>
            <a:chExt cx="4418788" cy="2960865"/>
          </a:xfrm>
        </p:grpSpPr>
        <p:pic>
          <p:nvPicPr>
            <p:cNvPr id="62" name="Picture 61">
              <a:extLst>
                <a:ext uri="{FF2B5EF4-FFF2-40B4-BE49-F238E27FC236}">
                  <a16:creationId xmlns:a16="http://schemas.microsoft.com/office/drawing/2014/main" id="{ABCF7A35-4C50-4879-A8E7-AC6DE8E6B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6758" y="8588938"/>
              <a:ext cx="3309470" cy="2242712"/>
            </a:xfrm>
            <a:prstGeom prst="rect">
              <a:avLst/>
            </a:prstGeom>
          </p:spPr>
        </p:pic>
        <p:sp>
          <p:nvSpPr>
            <p:cNvPr id="64" name="TextBox 63">
              <a:extLst>
                <a:ext uri="{FF2B5EF4-FFF2-40B4-BE49-F238E27FC236}">
                  <a16:creationId xmlns:a16="http://schemas.microsoft.com/office/drawing/2014/main" id="{A4FA1A3B-1205-4962-9310-E6BB594C0186}"/>
                </a:ext>
              </a:extLst>
            </p:cNvPr>
            <p:cNvSpPr txBox="1"/>
            <p:nvPr/>
          </p:nvSpPr>
          <p:spPr>
            <a:xfrm>
              <a:off x="6127428" y="11043600"/>
              <a:ext cx="4418118" cy="506203"/>
            </a:xfrm>
            <a:prstGeom prst="rect">
              <a:avLst/>
            </a:prstGeom>
            <a:noFill/>
          </p:spPr>
          <p:txBody>
            <a:bodyPr wrap="square" rtlCol="0">
              <a:spAutoFit/>
            </a:bodyPr>
            <a:lstStyle/>
            <a:p>
              <a:r>
                <a:rPr lang="en-GB" sz="2000" dirty="0"/>
                <a:t>Figure 4: Encoder Waveform</a:t>
              </a:r>
            </a:p>
          </p:txBody>
        </p:sp>
      </p:grpSp>
      <p:grpSp>
        <p:nvGrpSpPr>
          <p:cNvPr id="86" name="Group 85">
            <a:extLst>
              <a:ext uri="{FF2B5EF4-FFF2-40B4-BE49-F238E27FC236}">
                <a16:creationId xmlns:a16="http://schemas.microsoft.com/office/drawing/2014/main" id="{E78AD287-8D6F-4B8D-BC16-76BF4EF4D70C}"/>
              </a:ext>
            </a:extLst>
          </p:cNvPr>
          <p:cNvGrpSpPr/>
          <p:nvPr/>
        </p:nvGrpSpPr>
        <p:grpSpPr>
          <a:xfrm>
            <a:off x="12225959" y="24398108"/>
            <a:ext cx="8349953" cy="4583031"/>
            <a:chOff x="12352559" y="24244855"/>
            <a:chExt cx="8349953" cy="4583031"/>
          </a:xfrm>
        </p:grpSpPr>
        <p:pic>
          <p:nvPicPr>
            <p:cNvPr id="69" name="Picture 68">
              <a:extLst>
                <a:ext uri="{FF2B5EF4-FFF2-40B4-BE49-F238E27FC236}">
                  <a16:creationId xmlns:a16="http://schemas.microsoft.com/office/drawing/2014/main" id="{2786702F-CE1C-4E42-8AFA-2CD39F827C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52559" y="24244855"/>
              <a:ext cx="7624887" cy="3967289"/>
            </a:xfrm>
            <a:prstGeom prst="rect">
              <a:avLst/>
            </a:prstGeom>
          </p:spPr>
        </p:pic>
        <p:sp>
          <p:nvSpPr>
            <p:cNvPr id="70" name="TextBox 69">
              <a:extLst>
                <a:ext uri="{FF2B5EF4-FFF2-40B4-BE49-F238E27FC236}">
                  <a16:creationId xmlns:a16="http://schemas.microsoft.com/office/drawing/2014/main" id="{6A760FB3-0749-4B16-BB60-106E91D2184B}"/>
                </a:ext>
              </a:extLst>
            </p:cNvPr>
            <p:cNvSpPr txBox="1"/>
            <p:nvPr/>
          </p:nvSpPr>
          <p:spPr>
            <a:xfrm>
              <a:off x="13273275" y="28366221"/>
              <a:ext cx="7429237" cy="461665"/>
            </a:xfrm>
            <a:prstGeom prst="rect">
              <a:avLst/>
            </a:prstGeom>
            <a:noFill/>
          </p:spPr>
          <p:txBody>
            <a:bodyPr wrap="square" rtlCol="0">
              <a:spAutoFit/>
            </a:bodyPr>
            <a:lstStyle/>
            <a:p>
              <a:r>
                <a:rPr lang="en-GB" sz="2400" dirty="0"/>
                <a:t>Figure 7: Complex Maze Configuration</a:t>
              </a:r>
            </a:p>
          </p:txBody>
        </p:sp>
      </p:grpSp>
      <p:sp>
        <p:nvSpPr>
          <p:cNvPr id="73" name="TextBox 72">
            <a:extLst>
              <a:ext uri="{FF2B5EF4-FFF2-40B4-BE49-F238E27FC236}">
                <a16:creationId xmlns:a16="http://schemas.microsoft.com/office/drawing/2014/main" id="{D6A84BF8-4702-42B4-AE0A-BD6A8DBE2909}"/>
              </a:ext>
            </a:extLst>
          </p:cNvPr>
          <p:cNvSpPr txBox="1"/>
          <p:nvPr/>
        </p:nvSpPr>
        <p:spPr>
          <a:xfrm>
            <a:off x="1240350" y="28052339"/>
            <a:ext cx="8195878" cy="1815882"/>
          </a:xfrm>
          <a:prstGeom prst="rect">
            <a:avLst/>
          </a:prstGeom>
          <a:noFill/>
        </p:spPr>
        <p:txBody>
          <a:bodyPr wrap="square" rtlCol="0">
            <a:spAutoFit/>
          </a:bodyPr>
          <a:lstStyle/>
          <a:p>
            <a:r>
              <a:rPr lang="en-GB" sz="2800" dirty="0"/>
              <a:t>The camera was fixed securely to a mount above the central ultrasonic sensor in order to maximise the field of view.</a:t>
            </a:r>
          </a:p>
          <a:p>
            <a:endParaRPr lang="en-GB" sz="2800" dirty="0"/>
          </a:p>
        </p:txBody>
      </p:sp>
      <p:grpSp>
        <p:nvGrpSpPr>
          <p:cNvPr id="75" name="Group 74">
            <a:extLst>
              <a:ext uri="{FF2B5EF4-FFF2-40B4-BE49-F238E27FC236}">
                <a16:creationId xmlns:a16="http://schemas.microsoft.com/office/drawing/2014/main" id="{FBF53043-F709-4A0B-B85E-395EC3C13C37}"/>
              </a:ext>
            </a:extLst>
          </p:cNvPr>
          <p:cNvGrpSpPr/>
          <p:nvPr/>
        </p:nvGrpSpPr>
        <p:grpSpPr>
          <a:xfrm>
            <a:off x="3030513" y="24734141"/>
            <a:ext cx="4155902" cy="3174819"/>
            <a:chOff x="3152614" y="24756664"/>
            <a:chExt cx="4155902" cy="3174819"/>
          </a:xfrm>
        </p:grpSpPr>
        <p:pic>
          <p:nvPicPr>
            <p:cNvPr id="72" name="Picture 71">
              <a:extLst>
                <a:ext uri="{FF2B5EF4-FFF2-40B4-BE49-F238E27FC236}">
                  <a16:creationId xmlns:a16="http://schemas.microsoft.com/office/drawing/2014/main" id="{0F722EAC-5566-4FB1-AD65-57B65DC8FA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2614" y="24756664"/>
              <a:ext cx="3436330" cy="2752887"/>
            </a:xfrm>
            <a:prstGeom prst="rect">
              <a:avLst/>
            </a:prstGeom>
          </p:spPr>
        </p:pic>
        <p:sp>
          <p:nvSpPr>
            <p:cNvPr id="74" name="TextBox 73">
              <a:extLst>
                <a:ext uri="{FF2B5EF4-FFF2-40B4-BE49-F238E27FC236}">
                  <a16:creationId xmlns:a16="http://schemas.microsoft.com/office/drawing/2014/main" id="{A7B3FB88-A0D3-4CEB-A106-50D811B2C697}"/>
                </a:ext>
              </a:extLst>
            </p:cNvPr>
            <p:cNvSpPr txBox="1"/>
            <p:nvPr/>
          </p:nvSpPr>
          <p:spPr>
            <a:xfrm>
              <a:off x="3204060" y="27469818"/>
              <a:ext cx="4104456" cy="461665"/>
            </a:xfrm>
            <a:prstGeom prst="rect">
              <a:avLst/>
            </a:prstGeom>
            <a:noFill/>
          </p:spPr>
          <p:txBody>
            <a:bodyPr wrap="square" rtlCol="0">
              <a:spAutoFit/>
            </a:bodyPr>
            <a:lstStyle/>
            <a:p>
              <a:r>
                <a:rPr lang="en-GB" sz="2400" dirty="0"/>
                <a:t>Figure 6: Final PCB Design</a:t>
              </a:r>
            </a:p>
          </p:txBody>
        </p:sp>
      </p:grpSp>
      <p:grpSp>
        <p:nvGrpSpPr>
          <p:cNvPr id="83" name="Group 82">
            <a:extLst>
              <a:ext uri="{FF2B5EF4-FFF2-40B4-BE49-F238E27FC236}">
                <a16:creationId xmlns:a16="http://schemas.microsoft.com/office/drawing/2014/main" id="{F2689FCA-FD2D-47D7-92DA-F2F633B2CD9A}"/>
              </a:ext>
            </a:extLst>
          </p:cNvPr>
          <p:cNvGrpSpPr/>
          <p:nvPr/>
        </p:nvGrpSpPr>
        <p:grpSpPr>
          <a:xfrm>
            <a:off x="12783426" y="12689402"/>
            <a:ext cx="7056783" cy="3294683"/>
            <a:chOff x="1652630" y="23962241"/>
            <a:chExt cx="7056783" cy="3294683"/>
          </a:xfrm>
        </p:grpSpPr>
        <p:pic>
          <p:nvPicPr>
            <p:cNvPr id="84" name="Picture 83">
              <a:extLst>
                <a:ext uri="{FF2B5EF4-FFF2-40B4-BE49-F238E27FC236}">
                  <a16:creationId xmlns:a16="http://schemas.microsoft.com/office/drawing/2014/main" id="{FE19F228-65E7-439B-A2E5-622856C64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6521" y="23962241"/>
              <a:ext cx="5372887" cy="2716151"/>
            </a:xfrm>
            <a:prstGeom prst="rect">
              <a:avLst/>
            </a:prstGeom>
          </p:spPr>
        </p:pic>
        <p:sp>
          <p:nvSpPr>
            <p:cNvPr id="85" name="TextBox 84">
              <a:extLst>
                <a:ext uri="{FF2B5EF4-FFF2-40B4-BE49-F238E27FC236}">
                  <a16:creationId xmlns:a16="http://schemas.microsoft.com/office/drawing/2014/main" id="{90AA2F82-92CC-401E-9D93-B3422D6DD24E}"/>
                </a:ext>
              </a:extLst>
            </p:cNvPr>
            <p:cNvSpPr txBox="1"/>
            <p:nvPr/>
          </p:nvSpPr>
          <p:spPr>
            <a:xfrm>
              <a:off x="1652630" y="26795259"/>
              <a:ext cx="7056783" cy="461665"/>
            </a:xfrm>
            <a:prstGeom prst="rect">
              <a:avLst/>
            </a:prstGeom>
            <a:noFill/>
          </p:spPr>
          <p:txBody>
            <a:bodyPr wrap="square" rtlCol="0">
              <a:spAutoFit/>
            </a:bodyPr>
            <a:lstStyle/>
            <a:p>
              <a:r>
                <a:rPr lang="en-GB" sz="2400" dirty="0"/>
                <a:t>Figure 5: Identification of robots with Computer Vision </a:t>
              </a:r>
            </a:p>
          </p:txBody>
        </p:sp>
      </p:grpSp>
      <p:pic>
        <p:nvPicPr>
          <p:cNvPr id="90" name="Picture 89">
            <a:extLst>
              <a:ext uri="{FF2B5EF4-FFF2-40B4-BE49-F238E27FC236}">
                <a16:creationId xmlns:a16="http://schemas.microsoft.com/office/drawing/2014/main" id="{0444EC58-0FAC-43EE-AF4A-CEBC1A97DE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7531" y="6976979"/>
            <a:ext cx="3422911" cy="2567183"/>
          </a:xfrm>
          <a:prstGeom prst="rect">
            <a:avLst/>
          </a:prstGeom>
        </p:spPr>
      </p:pic>
      <p:pic>
        <p:nvPicPr>
          <p:cNvPr id="92" name="Picture 91">
            <a:extLst>
              <a:ext uri="{FF2B5EF4-FFF2-40B4-BE49-F238E27FC236}">
                <a16:creationId xmlns:a16="http://schemas.microsoft.com/office/drawing/2014/main" id="{3647386A-3BF8-4D4B-8E37-BD398C8150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19874" y="18631964"/>
            <a:ext cx="2905964" cy="3875154"/>
          </a:xfrm>
          <a:prstGeom prst="rect">
            <a:avLst/>
          </a:prstGeom>
        </p:spPr>
      </p:pic>
      <p:pic>
        <p:nvPicPr>
          <p:cNvPr id="94" name="Picture 93">
            <a:extLst>
              <a:ext uri="{FF2B5EF4-FFF2-40B4-BE49-F238E27FC236}">
                <a16:creationId xmlns:a16="http://schemas.microsoft.com/office/drawing/2014/main" id="{7C5EBB5F-3C1F-4893-BE1F-2DABC5DA5C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62116" y="7038932"/>
            <a:ext cx="3221480" cy="4295900"/>
          </a:xfrm>
          <a:prstGeom prst="rect">
            <a:avLst/>
          </a:prstGeom>
        </p:spPr>
      </p:pic>
      <p:pic>
        <p:nvPicPr>
          <p:cNvPr id="96" name="Picture 95">
            <a:extLst>
              <a:ext uri="{FF2B5EF4-FFF2-40B4-BE49-F238E27FC236}">
                <a16:creationId xmlns:a16="http://schemas.microsoft.com/office/drawing/2014/main" id="{4D0E25A5-FA9D-416E-8479-846CEE7852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26134" y="18425573"/>
            <a:ext cx="4222548" cy="3166911"/>
          </a:xfrm>
          <a:prstGeom prst="rect">
            <a:avLst/>
          </a:prstGeom>
        </p:spPr>
      </p:pic>
    </p:spTree>
    <p:extLst>
      <p:ext uri="{BB962C8B-B14F-4D97-AF65-F5344CB8AC3E}">
        <p14:creationId xmlns:p14="http://schemas.microsoft.com/office/powerpoint/2010/main" val="3867004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2717</TotalTime>
  <Words>1215</Words>
  <Application>Microsoft Office PowerPoint</Application>
  <PresentationFormat>Custom</PresentationFormat>
  <Paragraphs>108</Paragraphs>
  <Slides>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Arial</vt:lpstr>
      <vt:lpstr>Calibri</vt:lpstr>
      <vt:lpstr>Calibri Light</vt:lpstr>
      <vt:lpstr>Courier New</vt:lpstr>
      <vt:lpstr>Helvetica</vt:lpstr>
      <vt:lpstr>Times New Roman</vt:lpstr>
      <vt:lpstr>Office Theme</vt:lpstr>
      <vt:lpstr>PowerPoint Presentation</vt:lpstr>
      <vt:lpstr>PowerPoint Presentation</vt:lpstr>
      <vt:lpstr>PowerPoint Presentation</vt:lpstr>
    </vt:vector>
  </TitlesOfParts>
  <Company>University of Strathclyde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Kyle Miller</cp:lastModifiedBy>
  <cp:revision>55</cp:revision>
  <dcterms:created xsi:type="dcterms:W3CDTF">2013-03-27T14:16:43Z</dcterms:created>
  <dcterms:modified xsi:type="dcterms:W3CDTF">2019-03-29T16:47:11Z</dcterms:modified>
</cp:coreProperties>
</file>